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317" r:id="rId3"/>
    <p:sldId id="370" r:id="rId4"/>
    <p:sldId id="259" r:id="rId5"/>
    <p:sldId id="265" r:id="rId6"/>
    <p:sldId id="318" r:id="rId7"/>
    <p:sldId id="331" r:id="rId8"/>
    <p:sldId id="371" r:id="rId9"/>
  </p:sldIdLst>
  <p:sldSz cx="12192000" cy="6858000"/>
  <p:notesSz cx="6797675" cy="9926638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2443" autoAdjust="0"/>
  </p:normalViewPr>
  <p:slideViewPr>
    <p:cSldViewPr snapToGrid="0">
      <p:cViewPr varScale="1">
        <p:scale>
          <a:sx n="105" d="100"/>
          <a:sy n="105" d="100"/>
        </p:scale>
        <p:origin x="88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9D1964-C132-45ED-9C2F-4D45DD8D72F0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l-SI"/>
        </a:p>
      </dgm:t>
    </dgm:pt>
    <dgm:pt modelId="{120DFD2E-52C4-42E8-9B1F-5BCF5BE2DD9B}">
      <dgm:prSet phldrT="[besedilo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sl-SI" sz="1400" dirty="0"/>
            <a:t>Rezultati analiz (vzorci s trga)</a:t>
          </a:r>
        </a:p>
      </dgm:t>
    </dgm:pt>
    <dgm:pt modelId="{B0A8836B-03A5-4343-80AD-88842D602EE5}" type="parTrans" cxnId="{E1353189-BA50-4162-8BB1-587E65C04FA0}">
      <dgm:prSet/>
      <dgm:spPr/>
      <dgm:t>
        <a:bodyPr/>
        <a:lstStyle/>
        <a:p>
          <a:endParaRPr lang="sl-SI"/>
        </a:p>
      </dgm:t>
    </dgm:pt>
    <dgm:pt modelId="{E480A307-6EEA-4BB5-9A29-25A7D6FB8249}" type="sibTrans" cxnId="{E1353189-BA50-4162-8BB1-587E65C04FA0}">
      <dgm:prSet/>
      <dgm:spPr/>
      <dgm:t>
        <a:bodyPr/>
        <a:lstStyle/>
        <a:p>
          <a:endParaRPr lang="sl-SI"/>
        </a:p>
      </dgm:t>
    </dgm:pt>
    <dgm:pt modelId="{BAF7FE16-E42E-4C41-A547-4D1EB12440F5}">
      <dgm:prSet phldrT="[besedil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sl-SI" sz="1400" dirty="0"/>
            <a:t>Prevalenca uporabe NSŠD</a:t>
          </a:r>
        </a:p>
      </dgm:t>
    </dgm:pt>
    <dgm:pt modelId="{F79D4D90-A0B8-4C14-9FC2-A8963AC68BE4}" type="parTrans" cxnId="{C5D39E9B-D454-4C57-A0FD-B1FE3FB620DC}">
      <dgm:prSet/>
      <dgm:spPr/>
      <dgm:t>
        <a:bodyPr/>
        <a:lstStyle/>
        <a:p>
          <a:endParaRPr lang="sl-SI"/>
        </a:p>
      </dgm:t>
    </dgm:pt>
    <dgm:pt modelId="{B6DC0C69-E4A1-4B6D-8619-0FF809959C85}" type="sibTrans" cxnId="{C5D39E9B-D454-4C57-A0FD-B1FE3FB620DC}">
      <dgm:prSet/>
      <dgm:spPr/>
      <dgm:t>
        <a:bodyPr/>
        <a:lstStyle/>
        <a:p>
          <a:endParaRPr lang="sl-SI"/>
        </a:p>
      </dgm:t>
    </dgm:pt>
    <dgm:pt modelId="{E315702B-D590-4B91-BD55-35E932C989C0}">
      <dgm:prSet phldrT="[besedilo]"/>
      <dgm:spPr/>
      <dgm:t>
        <a:bodyPr/>
        <a:lstStyle/>
        <a:p>
          <a:r>
            <a:rPr lang="sl-SI" dirty="0"/>
            <a:t>Rezultati analiz (vzorci uporabnikov)</a:t>
          </a:r>
        </a:p>
      </dgm:t>
    </dgm:pt>
    <dgm:pt modelId="{A2E8128C-5091-44D1-9DC0-54204E23BA83}" type="parTrans" cxnId="{6FF35346-62B5-42B4-A90B-AD942CB68660}">
      <dgm:prSet/>
      <dgm:spPr/>
      <dgm:t>
        <a:bodyPr/>
        <a:lstStyle/>
        <a:p>
          <a:endParaRPr lang="sl-SI"/>
        </a:p>
      </dgm:t>
    </dgm:pt>
    <dgm:pt modelId="{1F8F2072-44BB-4F61-930C-E297B874DD52}" type="sibTrans" cxnId="{6FF35346-62B5-42B4-A90B-AD942CB68660}">
      <dgm:prSet/>
      <dgm:spPr/>
      <dgm:t>
        <a:bodyPr/>
        <a:lstStyle/>
        <a:p>
          <a:endParaRPr lang="sl-SI"/>
        </a:p>
      </dgm:t>
    </dgm:pt>
    <dgm:pt modelId="{F1EBD9BE-51E4-4593-B9D3-044E6F48A8B5}">
      <dgm:prSet phldrT="[besedilo]" custT="1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r>
            <a:rPr lang="sl-SI" sz="3200" dirty="0"/>
            <a:t>Načrtovanje in priprava ukrepov</a:t>
          </a:r>
        </a:p>
      </dgm:t>
    </dgm:pt>
    <dgm:pt modelId="{0C24C9C7-82FD-4EA7-BEFE-6C3BBAB7CD99}" type="parTrans" cxnId="{05EBD1CC-6A84-4101-9D11-5507921DE30D}">
      <dgm:prSet/>
      <dgm:spPr/>
      <dgm:t>
        <a:bodyPr/>
        <a:lstStyle/>
        <a:p>
          <a:endParaRPr lang="sl-SI"/>
        </a:p>
      </dgm:t>
    </dgm:pt>
    <dgm:pt modelId="{87A4BC81-0F74-4545-8094-183751F54B7A}" type="sibTrans" cxnId="{05EBD1CC-6A84-4101-9D11-5507921DE30D}">
      <dgm:prSet/>
      <dgm:spPr/>
      <dgm:t>
        <a:bodyPr/>
        <a:lstStyle/>
        <a:p>
          <a:endParaRPr lang="sl-SI"/>
        </a:p>
      </dgm:t>
    </dgm:pt>
    <dgm:pt modelId="{10943EDA-B74D-4265-A394-668AB0CE2F28}">
      <dgm:prSet/>
      <dgm:spPr/>
      <dgm:t>
        <a:bodyPr/>
        <a:lstStyle/>
        <a:p>
          <a:endParaRPr lang="sl-SI"/>
        </a:p>
      </dgm:t>
    </dgm:pt>
    <dgm:pt modelId="{A220BA3B-1165-453C-AC4E-E1CCC81F4C5A}" type="parTrans" cxnId="{A70425C3-BA1F-4348-9900-FC56BC240378}">
      <dgm:prSet/>
      <dgm:spPr/>
      <dgm:t>
        <a:bodyPr/>
        <a:lstStyle/>
        <a:p>
          <a:endParaRPr lang="sl-SI"/>
        </a:p>
      </dgm:t>
    </dgm:pt>
    <dgm:pt modelId="{FF1024F7-2B95-40A1-AC1C-7F4B79BB9712}" type="sibTrans" cxnId="{A70425C3-BA1F-4348-9900-FC56BC240378}">
      <dgm:prSet custLinFactNeighborX="2893" custLinFactNeighborY="-3857"/>
      <dgm:spPr/>
      <dgm:t>
        <a:bodyPr/>
        <a:lstStyle/>
        <a:p>
          <a:endParaRPr lang="sl-SI"/>
        </a:p>
      </dgm:t>
    </dgm:pt>
    <dgm:pt modelId="{0390F588-4F97-42BA-84B9-70FA78B95C88}">
      <dgm:prSet/>
      <dgm:spPr/>
      <dgm:t>
        <a:bodyPr/>
        <a:lstStyle/>
        <a:p>
          <a:endParaRPr lang="sl-SI" dirty="0"/>
        </a:p>
      </dgm:t>
    </dgm:pt>
    <dgm:pt modelId="{C8785FB9-E806-4583-A5AB-55EA458B09CC}" type="parTrans" cxnId="{1DA3635E-C12E-47E5-B0C8-F8654F1B0F86}">
      <dgm:prSet/>
      <dgm:spPr/>
      <dgm:t>
        <a:bodyPr/>
        <a:lstStyle/>
        <a:p>
          <a:endParaRPr lang="sl-SI"/>
        </a:p>
      </dgm:t>
    </dgm:pt>
    <dgm:pt modelId="{829EC66C-B450-49BC-BC31-BB5136C45859}" type="sibTrans" cxnId="{1DA3635E-C12E-47E5-B0C8-F8654F1B0F86}">
      <dgm:prSet custLinFactNeighborX="2893" custLinFactNeighborY="-3857"/>
      <dgm:spPr/>
      <dgm:t>
        <a:bodyPr/>
        <a:lstStyle/>
        <a:p>
          <a:endParaRPr lang="sl-SI"/>
        </a:p>
      </dgm:t>
    </dgm:pt>
    <dgm:pt modelId="{89F16F0B-BC49-4772-AF3B-4E14D5F0274F}" type="pres">
      <dgm:prSet presAssocID="{EB9D1964-C132-45ED-9C2F-4D45DD8D72F0}" presName="Name0" presStyleCnt="0">
        <dgm:presLayoutVars>
          <dgm:chMax val="4"/>
          <dgm:resizeHandles val="exact"/>
        </dgm:presLayoutVars>
      </dgm:prSet>
      <dgm:spPr/>
    </dgm:pt>
    <dgm:pt modelId="{CACDD211-C61D-4214-8358-03F180229777}" type="pres">
      <dgm:prSet presAssocID="{EB9D1964-C132-45ED-9C2F-4D45DD8D72F0}" presName="ellipse" presStyleLbl="trBgShp" presStyleIdx="0" presStyleCnt="1"/>
      <dgm:spPr/>
    </dgm:pt>
    <dgm:pt modelId="{E3E069D7-BD0B-4559-BB7A-108FA436737D}" type="pres">
      <dgm:prSet presAssocID="{EB9D1964-C132-45ED-9C2F-4D45DD8D72F0}" presName="arrow1" presStyleLbl="fgShp" presStyleIdx="0" presStyleCnt="1" custLinFactNeighborX="5076" custLinFactNeighborY="5427"/>
      <dgm:spPr/>
    </dgm:pt>
    <dgm:pt modelId="{696D9EEB-0276-4A23-A43A-072E416F8A1C}" type="pres">
      <dgm:prSet presAssocID="{EB9D1964-C132-45ED-9C2F-4D45DD8D72F0}" presName="rectangle" presStyleLbl="revTx" presStyleIdx="0" presStyleCnt="1" custScaleX="195787" custScaleY="82530" custLinFactNeighborX="7745" custLinFactNeighborY="8156">
        <dgm:presLayoutVars>
          <dgm:bulletEnabled val="1"/>
        </dgm:presLayoutVars>
      </dgm:prSet>
      <dgm:spPr/>
    </dgm:pt>
    <dgm:pt modelId="{A0C53520-825A-4ED6-83B9-C9FE0AF032A9}" type="pres">
      <dgm:prSet presAssocID="{BAF7FE16-E42E-4C41-A547-4D1EB12440F5}" presName="item1" presStyleLbl="node1" presStyleIdx="0" presStyleCnt="3">
        <dgm:presLayoutVars>
          <dgm:bulletEnabled val="1"/>
        </dgm:presLayoutVars>
      </dgm:prSet>
      <dgm:spPr/>
    </dgm:pt>
    <dgm:pt modelId="{641154C0-97EF-4F37-93A1-4C56FC60CA34}" type="pres">
      <dgm:prSet presAssocID="{E315702B-D590-4B91-BD55-35E932C989C0}" presName="item2" presStyleLbl="node1" presStyleIdx="1" presStyleCnt="3">
        <dgm:presLayoutVars>
          <dgm:bulletEnabled val="1"/>
        </dgm:presLayoutVars>
      </dgm:prSet>
      <dgm:spPr/>
    </dgm:pt>
    <dgm:pt modelId="{944337F2-6D4A-4515-9EB2-441AEDEFB725}" type="pres">
      <dgm:prSet presAssocID="{F1EBD9BE-51E4-4593-B9D3-044E6F48A8B5}" presName="item3" presStyleLbl="node1" presStyleIdx="2" presStyleCnt="3">
        <dgm:presLayoutVars>
          <dgm:bulletEnabled val="1"/>
        </dgm:presLayoutVars>
      </dgm:prSet>
      <dgm:spPr/>
    </dgm:pt>
    <dgm:pt modelId="{B62C88F7-2F3D-4B57-A7DF-92DD61E93F06}" type="pres">
      <dgm:prSet presAssocID="{EB9D1964-C132-45ED-9C2F-4D45DD8D72F0}" presName="funnel" presStyleLbl="trAlignAcc1" presStyleIdx="0" presStyleCnt="1" custLinFactNeighborX="304" custLinFactNeighborY="505"/>
      <dgm:spPr/>
    </dgm:pt>
  </dgm:ptLst>
  <dgm:cxnLst>
    <dgm:cxn modelId="{6DB5B55B-B7B0-4C83-8AD2-C9654DC7F313}" type="presOf" srcId="{F1EBD9BE-51E4-4593-B9D3-044E6F48A8B5}" destId="{696D9EEB-0276-4A23-A43A-072E416F8A1C}" srcOrd="0" destOrd="0" presId="urn:microsoft.com/office/officeart/2005/8/layout/funnel1"/>
    <dgm:cxn modelId="{1DA3635E-C12E-47E5-B0C8-F8654F1B0F86}" srcId="{EB9D1964-C132-45ED-9C2F-4D45DD8D72F0}" destId="{0390F588-4F97-42BA-84B9-70FA78B95C88}" srcOrd="5" destOrd="0" parTransId="{C8785FB9-E806-4583-A5AB-55EA458B09CC}" sibTransId="{829EC66C-B450-49BC-BC31-BB5136C45859}"/>
    <dgm:cxn modelId="{6FF35346-62B5-42B4-A90B-AD942CB68660}" srcId="{EB9D1964-C132-45ED-9C2F-4D45DD8D72F0}" destId="{E315702B-D590-4B91-BD55-35E932C989C0}" srcOrd="2" destOrd="0" parTransId="{A2E8128C-5091-44D1-9DC0-54204E23BA83}" sibTransId="{1F8F2072-44BB-4F61-930C-E297B874DD52}"/>
    <dgm:cxn modelId="{CF2C4950-31D4-4CFC-817E-7975FFA4D790}" type="presOf" srcId="{BAF7FE16-E42E-4C41-A547-4D1EB12440F5}" destId="{641154C0-97EF-4F37-93A1-4C56FC60CA34}" srcOrd="0" destOrd="0" presId="urn:microsoft.com/office/officeart/2005/8/layout/funnel1"/>
    <dgm:cxn modelId="{E1353189-BA50-4162-8BB1-587E65C04FA0}" srcId="{EB9D1964-C132-45ED-9C2F-4D45DD8D72F0}" destId="{120DFD2E-52C4-42E8-9B1F-5BCF5BE2DD9B}" srcOrd="0" destOrd="0" parTransId="{B0A8836B-03A5-4343-80AD-88842D602EE5}" sibTransId="{E480A307-6EEA-4BB5-9A29-25A7D6FB8249}"/>
    <dgm:cxn modelId="{C5D39E9B-D454-4C57-A0FD-B1FE3FB620DC}" srcId="{EB9D1964-C132-45ED-9C2F-4D45DD8D72F0}" destId="{BAF7FE16-E42E-4C41-A547-4D1EB12440F5}" srcOrd="1" destOrd="0" parTransId="{F79D4D90-A0B8-4C14-9FC2-A8963AC68BE4}" sibTransId="{B6DC0C69-E4A1-4B6D-8619-0FF809959C85}"/>
    <dgm:cxn modelId="{A70425C3-BA1F-4348-9900-FC56BC240378}" srcId="{EB9D1964-C132-45ED-9C2F-4D45DD8D72F0}" destId="{10943EDA-B74D-4265-A394-668AB0CE2F28}" srcOrd="4" destOrd="0" parTransId="{A220BA3B-1165-453C-AC4E-E1CCC81F4C5A}" sibTransId="{FF1024F7-2B95-40A1-AC1C-7F4B79BB9712}"/>
    <dgm:cxn modelId="{5E15F3CA-75D3-4D8D-8201-EA7BF653531E}" type="presOf" srcId="{E315702B-D590-4B91-BD55-35E932C989C0}" destId="{A0C53520-825A-4ED6-83B9-C9FE0AF032A9}" srcOrd="0" destOrd="0" presId="urn:microsoft.com/office/officeart/2005/8/layout/funnel1"/>
    <dgm:cxn modelId="{05EBD1CC-6A84-4101-9D11-5507921DE30D}" srcId="{EB9D1964-C132-45ED-9C2F-4D45DD8D72F0}" destId="{F1EBD9BE-51E4-4593-B9D3-044E6F48A8B5}" srcOrd="3" destOrd="0" parTransId="{0C24C9C7-82FD-4EA7-BEFE-6C3BBAB7CD99}" sibTransId="{87A4BC81-0F74-4545-8094-183751F54B7A}"/>
    <dgm:cxn modelId="{55903CED-4DC1-4A93-9A1E-B76D262B5EDA}" type="presOf" srcId="{120DFD2E-52C4-42E8-9B1F-5BCF5BE2DD9B}" destId="{944337F2-6D4A-4515-9EB2-441AEDEFB725}" srcOrd="0" destOrd="0" presId="urn:microsoft.com/office/officeart/2005/8/layout/funnel1"/>
    <dgm:cxn modelId="{C3F6C6F8-6BD7-4A6D-87EB-163F4156E8A8}" type="presOf" srcId="{EB9D1964-C132-45ED-9C2F-4D45DD8D72F0}" destId="{89F16F0B-BC49-4772-AF3B-4E14D5F0274F}" srcOrd="0" destOrd="0" presId="urn:microsoft.com/office/officeart/2005/8/layout/funnel1"/>
    <dgm:cxn modelId="{129DCAC4-F76F-4E2E-AD79-045AFC3667F3}" type="presParOf" srcId="{89F16F0B-BC49-4772-AF3B-4E14D5F0274F}" destId="{CACDD211-C61D-4214-8358-03F180229777}" srcOrd="0" destOrd="0" presId="urn:microsoft.com/office/officeart/2005/8/layout/funnel1"/>
    <dgm:cxn modelId="{D0BA824D-9D37-4BFD-9C21-F38934B298BE}" type="presParOf" srcId="{89F16F0B-BC49-4772-AF3B-4E14D5F0274F}" destId="{E3E069D7-BD0B-4559-BB7A-108FA436737D}" srcOrd="1" destOrd="0" presId="urn:microsoft.com/office/officeart/2005/8/layout/funnel1"/>
    <dgm:cxn modelId="{3F9FC7D7-26C3-460D-9363-2012017CB2F0}" type="presParOf" srcId="{89F16F0B-BC49-4772-AF3B-4E14D5F0274F}" destId="{696D9EEB-0276-4A23-A43A-072E416F8A1C}" srcOrd="2" destOrd="0" presId="urn:microsoft.com/office/officeart/2005/8/layout/funnel1"/>
    <dgm:cxn modelId="{F1917B48-15D3-47FC-A385-398BFF5E47AF}" type="presParOf" srcId="{89F16F0B-BC49-4772-AF3B-4E14D5F0274F}" destId="{A0C53520-825A-4ED6-83B9-C9FE0AF032A9}" srcOrd="3" destOrd="0" presId="urn:microsoft.com/office/officeart/2005/8/layout/funnel1"/>
    <dgm:cxn modelId="{A410E273-EDA0-4AFB-9205-41E5AA5625AC}" type="presParOf" srcId="{89F16F0B-BC49-4772-AF3B-4E14D5F0274F}" destId="{641154C0-97EF-4F37-93A1-4C56FC60CA34}" srcOrd="4" destOrd="0" presId="urn:microsoft.com/office/officeart/2005/8/layout/funnel1"/>
    <dgm:cxn modelId="{0FE455CA-F4BF-4BF7-AA4B-487C3845F2D6}" type="presParOf" srcId="{89F16F0B-BC49-4772-AF3B-4E14D5F0274F}" destId="{944337F2-6D4A-4515-9EB2-441AEDEFB725}" srcOrd="5" destOrd="0" presId="urn:microsoft.com/office/officeart/2005/8/layout/funnel1"/>
    <dgm:cxn modelId="{F1477B2B-1042-4CB4-9DF7-0BDCCE1E4349}" type="presParOf" srcId="{89F16F0B-BC49-4772-AF3B-4E14D5F0274F}" destId="{B62C88F7-2F3D-4B57-A7DF-92DD61E93F06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CDD211-C61D-4214-8358-03F180229777}">
      <dsp:nvSpPr>
        <dsp:cNvPr id="0" name=""/>
        <dsp:cNvSpPr/>
      </dsp:nvSpPr>
      <dsp:spPr>
        <a:xfrm>
          <a:off x="3229587" y="210184"/>
          <a:ext cx="3471573" cy="1205631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069D7-BD0B-4559-BB7A-108FA436737D}">
      <dsp:nvSpPr>
        <dsp:cNvPr id="0" name=""/>
        <dsp:cNvSpPr/>
      </dsp:nvSpPr>
      <dsp:spPr>
        <a:xfrm>
          <a:off x="4668514" y="3185736"/>
          <a:ext cx="672785" cy="430582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6D9EEB-0276-4A23-A43A-072E416F8A1C}">
      <dsp:nvSpPr>
        <dsp:cNvPr id="0" name=""/>
        <dsp:cNvSpPr/>
      </dsp:nvSpPr>
      <dsp:spPr>
        <a:xfrm>
          <a:off x="2059526" y="3639528"/>
          <a:ext cx="6322688" cy="666299"/>
        </a:xfrm>
        <a:prstGeom prst="rect">
          <a:avLst/>
        </a:prstGeom>
        <a:noFill/>
        <a:ln>
          <a:solidFill>
            <a:schemeClr val="accent1">
              <a:lumMod val="60000"/>
              <a:lumOff val="4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3200" kern="1200" dirty="0"/>
            <a:t>Načrtovanje in priprava ukrepov</a:t>
          </a:r>
        </a:p>
      </dsp:txBody>
      <dsp:txXfrm>
        <a:off x="2059526" y="3639528"/>
        <a:ext cx="6322688" cy="666299"/>
      </dsp:txXfrm>
    </dsp:sp>
    <dsp:sp modelId="{A0C53520-825A-4ED6-83B9-C9FE0AF032A9}">
      <dsp:nvSpPr>
        <dsp:cNvPr id="0" name=""/>
        <dsp:cNvSpPr/>
      </dsp:nvSpPr>
      <dsp:spPr>
        <a:xfrm>
          <a:off x="4491733" y="1508930"/>
          <a:ext cx="1211014" cy="12110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200" kern="1200" dirty="0"/>
            <a:t>Rezultati analiz (vzorci uporabnikov)</a:t>
          </a:r>
        </a:p>
      </dsp:txBody>
      <dsp:txXfrm>
        <a:off x="4669082" y="1686279"/>
        <a:ext cx="856316" cy="856316"/>
      </dsp:txXfrm>
    </dsp:sp>
    <dsp:sp modelId="{641154C0-97EF-4F37-93A1-4C56FC60CA34}">
      <dsp:nvSpPr>
        <dsp:cNvPr id="0" name=""/>
        <dsp:cNvSpPr/>
      </dsp:nvSpPr>
      <dsp:spPr>
        <a:xfrm>
          <a:off x="3625185" y="600400"/>
          <a:ext cx="1211014" cy="1211014"/>
        </a:xfrm>
        <a:prstGeom prst="ellipse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400" kern="1200" dirty="0"/>
            <a:t>Prevalenca uporabe NSŠD</a:t>
          </a:r>
        </a:p>
      </dsp:txBody>
      <dsp:txXfrm>
        <a:off x="3802534" y="777749"/>
        <a:ext cx="856316" cy="856316"/>
      </dsp:txXfrm>
    </dsp:sp>
    <dsp:sp modelId="{944337F2-6D4A-4515-9EB2-441AEDEFB725}">
      <dsp:nvSpPr>
        <dsp:cNvPr id="0" name=""/>
        <dsp:cNvSpPr/>
      </dsp:nvSpPr>
      <dsp:spPr>
        <a:xfrm>
          <a:off x="4863110" y="307604"/>
          <a:ext cx="1211014" cy="1211014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400" kern="1200" dirty="0"/>
            <a:t>Rezultati analiz (vzorci s trga)</a:t>
          </a:r>
        </a:p>
      </dsp:txBody>
      <dsp:txXfrm>
        <a:off x="5040459" y="484953"/>
        <a:ext cx="856316" cy="856316"/>
      </dsp:txXfrm>
    </dsp:sp>
    <dsp:sp modelId="{B62C88F7-2F3D-4B57-A7DF-92DD61E93F06}">
      <dsp:nvSpPr>
        <dsp:cNvPr id="0" name=""/>
        <dsp:cNvSpPr/>
      </dsp:nvSpPr>
      <dsp:spPr>
        <a:xfrm>
          <a:off x="3098410" y="77393"/>
          <a:ext cx="3767599" cy="3014079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E1323-1DA2-44D3-9C1A-83EDD52FB417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06E31-CE60-47BC-9D02-0AFCED52D41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51254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sz="1200" b="0" i="1" dirty="0">
                <a:solidFill>
                  <a:srgbClr val="0070C0"/>
                </a:solidFill>
                <a:latin typeface="+mj-lt"/>
                <a:cs typeface="Arial" charset="0"/>
              </a:rPr>
              <a:t>, skupna vrednost operativnega programa 4,8 mio EUR</a:t>
            </a:r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5AF3C8-D500-4924-9F9C-D306344F87DB}" type="slidenum">
              <a:rPr kumimoji="0" lang="sl-S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5484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5AF3C8-D500-4924-9F9C-D306344F87DB}" type="slidenum">
              <a:rPr lang="sl-SI" smtClean="0"/>
              <a:t>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02487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06E31-CE60-47BC-9D02-0AFCED52D418}" type="slidenum">
              <a:rPr lang="sl-SI" smtClean="0"/>
              <a:t>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67914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06E31-CE60-47BC-9D02-0AFCED52D418}" type="slidenum">
              <a:rPr lang="sl-SI" smtClean="0"/>
              <a:t>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28675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06E31-CE60-47BC-9D02-0AFCED52D418}" type="slidenum">
              <a:rPr lang="sl-SI" smtClean="0"/>
              <a:t>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70903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FAA1261-7725-24AB-948F-62467F2F0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B2F695E-D2F6-660D-9D2A-85E2B32B35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691393B4-2A0F-A9F4-ABB6-F011F8ABE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1D7FF763-F2F5-EA06-4213-33ED997D6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64079391-0FFC-4678-A045-465FC9ADC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02413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7EC74A1-3AAD-CF2F-922F-EF2C3DCCA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A7385AEC-8E38-1BA5-049C-30D8DDABC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8B5F7304-F368-6D93-640B-AE0C072D3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3721F9D-58BB-2ADE-2DF0-5BB63E16A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F61AFD0C-C98F-8BA4-44B7-A4FA04A52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5009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>
            <a:extLst>
              <a:ext uri="{FF2B5EF4-FFF2-40B4-BE49-F238E27FC236}">
                <a16:creationId xmlns:a16="http://schemas.microsoft.com/office/drawing/2014/main" id="{083C47EC-DEE2-62D0-8D8E-7DFE3DD1F3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0F4DB56F-977C-DFF0-0950-127190B34B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EF032104-678A-EDD1-34F0-F2BF01695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B093295A-FE6D-02CC-0D13-AAB0500F6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DBDE7D3C-CA22-522E-71B2-CD5EA1630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74612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1295234" y="3240088"/>
            <a:ext cx="9601367" cy="2627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E75E4-C2DB-4DA5-8CB2-BB7B18F24CB7}" type="datetime1">
              <a:rPr lang="sl-SI" smtClean="0"/>
              <a:t>14. 06. 2024</a:t>
            </a:fld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F925B-E05C-4665-B68F-632668442333}" type="slidenum">
              <a:rPr lang="sl-SI"/>
              <a:pPr>
                <a:defRPr/>
              </a:pPr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338801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6000" y="1548000"/>
            <a:ext cx="9600000" cy="149062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b="1">
                <a:solidFill>
                  <a:srgbClr val="9999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1295401" y="6356351"/>
            <a:ext cx="19939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DE30F-C0DA-420D-8A50-B97239912990}" type="datetime1">
              <a:rPr lang="sl-SI" smtClean="0"/>
              <a:t>14. 06. 2024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1"/>
            <a:ext cx="177588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1E80F-D592-4F5F-8CFF-DA7CF537B3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507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E8641A1-8030-B226-549E-28E52BB87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1D76415E-AEF3-1EFA-9428-8AC69669CE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FB21D098-CC97-F017-EDA0-6FD4D4A14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8B145588-37E0-4DDE-E0A1-21C3CF2B8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C5AF075D-97AD-A2DA-D23F-4C4DBE7E2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49680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A94A0D6-7AE0-9A4D-BE68-CDA6FAF0C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6D1FCE4B-48B5-8F95-85B2-7B959FFC9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0196DA9D-F4F0-D728-2A99-E461F8A94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F129630C-E3AE-C49F-D264-EC9F90DD0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ED007277-0C16-52B7-5A99-BC77DE165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94748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26718C-DF38-661A-C681-3E140193C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35DFBBC3-0BF3-36DF-2185-70D44F1AC4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61DF3295-2A8F-A919-B3F8-2DD9FA7422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6CB0966B-BE32-0288-CC64-828CC8100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5EA0A711-B30C-2AEB-FD52-DE97F50C4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FADC05B7-BB98-D987-14DF-5CEDE7A9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25584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4753AD8-3DD4-92AA-7AFB-A1BCF4759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106B171F-B26F-BC78-B085-5E99DF654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74D5DD7A-6D1A-8EC7-AEB1-4FCFF225ED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besedila 4">
            <a:extLst>
              <a:ext uri="{FF2B5EF4-FFF2-40B4-BE49-F238E27FC236}">
                <a16:creationId xmlns:a16="http://schemas.microsoft.com/office/drawing/2014/main" id="{02CA6349-4C4B-F64D-F5F2-DCC86D9504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BD92FB93-5500-36DC-E330-30EB7E4A5E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7" name="Označba mesta datuma 6">
            <a:extLst>
              <a:ext uri="{FF2B5EF4-FFF2-40B4-BE49-F238E27FC236}">
                <a16:creationId xmlns:a16="http://schemas.microsoft.com/office/drawing/2014/main" id="{E6213132-1FC5-1A4D-2CC0-530882DE1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B53E9B19-C986-8CC7-AFC1-5BB4E1E99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935D05F3-4ED6-CAB8-F7AC-394EAC77F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42589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DAF115-5CF3-FA01-D1B2-B35E5DFA5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EDB0AF15-5075-78AA-E209-D88AE7D20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AB7FAEE3-4D8C-88CC-9F1C-438458E32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10B3D396-5068-2237-374A-65E7A0B17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2521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>
            <a:extLst>
              <a:ext uri="{FF2B5EF4-FFF2-40B4-BE49-F238E27FC236}">
                <a16:creationId xmlns:a16="http://schemas.microsoft.com/office/drawing/2014/main" id="{E37B9929-7B37-BD2D-042B-FE2BFE74D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5F3C6F22-C1F4-1A8F-F6E1-145E29E27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AC6C5D46-F8EE-9884-0A92-FD49CE9B4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78357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06B5B35-D009-7A72-01F3-CC3032073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00E7AC51-8EBE-655A-D8D1-DFCE954E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95346906-47C2-B479-4A2F-613F0402C5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8680C8B9-DC7C-E198-4ADD-BBCC0B20B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93611AC8-D50D-6CA6-884A-5C9613808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E1B34753-CB87-66B3-1180-491B2A9EF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66755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ABF60A8-086B-1870-D9BC-709128778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C19AA6D3-0C79-EA51-97D3-872A166DDE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716E3B46-DE2C-0A79-72A0-7038FCF226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C0CE1DEA-9BE1-CF40-AE49-468C9A620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568D5836-22D1-B8FA-B165-664889E7D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99B3B7E8-6BBC-E02E-CA23-3A1367B68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8370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>
            <a:extLst>
              <a:ext uri="{FF2B5EF4-FFF2-40B4-BE49-F238E27FC236}">
                <a16:creationId xmlns:a16="http://schemas.microsoft.com/office/drawing/2014/main" id="{BC5511FF-A4A8-3BFB-858A-C859D30F9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0B9E662A-B0A4-E1EC-C8FC-2757DBEC9D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54B70C9C-853D-B623-4675-B64A1BCBAC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7F4DA-BF6B-43AF-8B45-2D7E07B00E04}" type="datetimeFigureOut">
              <a:rPr lang="sl-SI" smtClean="0"/>
              <a:t>14. 06. 2024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2DDBBFF7-530D-F0E0-2578-67A84ABCB9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1E8DA8BA-3E7F-8E2A-BF0C-944D7B590B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BD314-C5B5-4414-8BDC-40E8B7796B1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504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Z:\JAVNA UPRAVA 2010\Si CGP\CGP_prirocnik_WEB\OUT\05 Medijsko promocijski elementi\11 PPT predstavitev\untitled folder\ozadje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Box 7"/>
          <p:cNvSpPr txBox="1">
            <a:spLocks noChangeArrowheads="1"/>
          </p:cNvSpPr>
          <p:nvPr/>
        </p:nvSpPr>
        <p:spPr bwMode="auto">
          <a:xfrm>
            <a:off x="1282701" y="708025"/>
            <a:ext cx="1606551" cy="20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ts val="838"/>
              </a:lnSpc>
              <a:defRPr/>
            </a:pPr>
            <a:r>
              <a:rPr lang="en-US" sz="700" dirty="0">
                <a:solidFill>
                  <a:schemeClr val="tx2"/>
                </a:solidFill>
                <a:latin typeface="Republika" pitchFamily="2" charset="-18"/>
              </a:rPr>
              <a:t>REPUBLI</a:t>
            </a:r>
            <a:r>
              <a:rPr lang="sl-SI" sz="700" dirty="0">
                <a:solidFill>
                  <a:schemeClr val="tx2"/>
                </a:solidFill>
                <a:latin typeface="Republika" pitchFamily="2" charset="-18"/>
              </a:rPr>
              <a:t>C OF</a:t>
            </a:r>
            <a:r>
              <a:rPr lang="en-US" sz="700" dirty="0">
                <a:solidFill>
                  <a:schemeClr val="tx2"/>
                </a:solidFill>
                <a:latin typeface="Republika" pitchFamily="2" charset="-18"/>
              </a:rPr>
              <a:t> SLOVENIA</a:t>
            </a:r>
          </a:p>
          <a:p>
            <a:pPr eaLnBrk="1" hangingPunct="1">
              <a:lnSpc>
                <a:spcPts val="838"/>
              </a:lnSpc>
              <a:defRPr/>
            </a:pPr>
            <a:r>
              <a:rPr lang="en-US" sz="700" b="1" dirty="0">
                <a:solidFill>
                  <a:schemeClr val="tx2"/>
                </a:solidFill>
                <a:latin typeface="Republika" pitchFamily="2" charset="-18"/>
              </a:rPr>
              <a:t>MINISTR</a:t>
            </a:r>
            <a:r>
              <a:rPr lang="sl-SI" sz="700" b="1" dirty="0">
                <a:solidFill>
                  <a:schemeClr val="tx2"/>
                </a:solidFill>
                <a:latin typeface="Republika" pitchFamily="2" charset="-18"/>
              </a:rPr>
              <a:t>Y OF HEALTH</a:t>
            </a:r>
            <a:endParaRPr lang="en-US" sz="700" b="1" dirty="0">
              <a:solidFill>
                <a:schemeClr val="tx2"/>
              </a:solidFill>
              <a:latin typeface="Republika" pitchFamily="2" charset="-18"/>
            </a:endParaRPr>
          </a:p>
        </p:txBody>
      </p:sp>
      <p:pic>
        <p:nvPicPr>
          <p:cNvPr id="1028" name="Picture 8" descr="grb moder za 10 pt.w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18" y="712788"/>
            <a:ext cx="222249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9C1F44-E67B-41E4-8E76-465B38C41622}" type="datetime1">
              <a:rPr lang="sl-SI" smtClean="0"/>
              <a:t>14. 06. 2024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D0E964-25A3-4F18-AF3A-F14E835D0D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9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diagramDrawing" Target="../diagrams/drawing1.xml"/><Relationship Id="rId3" Type="http://schemas.microsoft.com/office/2017/06/relationships/model3d" Target="../media/model3d1.glb"/><Relationship Id="rId7" Type="http://schemas.openxmlformats.org/officeDocument/2006/relationships/image" Target="../media/image5.png"/><Relationship Id="rId12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10" Type="http://schemas.openxmlformats.org/officeDocument/2006/relationships/diagramLayout" Target="../diagrams/layout1.xml"/><Relationship Id="rId4" Type="http://schemas.openxmlformats.org/officeDocument/2006/relationships/image" Target="../media/image10.png"/><Relationship Id="rId9" Type="http://schemas.openxmlformats.org/officeDocument/2006/relationships/diagramData" Target="../diagrams/data1.xml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 bwMode="auto">
          <a:xfrm>
            <a:off x="1234839" y="1357361"/>
            <a:ext cx="9427567" cy="41432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/>
            <a:br>
              <a:rPr lang="sl-SI" sz="3200" b="1" dirty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3200" b="1" dirty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Projekti v okviru nove perspektive EU kohezijske politike</a:t>
            </a:r>
            <a:br>
              <a:rPr lang="sl-SI" sz="3200" b="1" dirty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3200" b="1" dirty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2021-2027</a:t>
            </a:r>
            <a:br>
              <a:rPr lang="en-US" sz="240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br>
              <a:rPr lang="sl-SI" sz="240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br>
              <a:rPr lang="sl-SI" sz="1800" b="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r>
              <a:rPr lang="sl-SI" sz="1800" b="0" i="1" dirty="0">
                <a:solidFill>
                  <a:srgbClr val="0070C0"/>
                </a:solidFill>
                <a:latin typeface="+mj-lt"/>
                <a:cs typeface="Arial" charset="0"/>
              </a:rPr>
              <a:t>Evropski socialni sklad</a:t>
            </a:r>
            <a:br>
              <a:rPr lang="sl-SI" sz="1800" b="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br>
              <a:rPr lang="sl-SI" sz="1800" b="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br>
              <a:rPr lang="sl-SI" sz="1800" b="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br>
              <a:rPr lang="en-US" sz="2400" b="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br>
              <a:rPr lang="en-US" sz="240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br>
              <a:rPr lang="en-US" sz="240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br>
              <a:rPr lang="en-GB" sz="2400" i="1" dirty="0">
                <a:solidFill>
                  <a:srgbClr val="0070C0"/>
                </a:solidFill>
                <a:latin typeface="+mj-lt"/>
                <a:cs typeface="Arial" charset="0"/>
              </a:rPr>
            </a:br>
            <a:endParaRPr lang="en-GB" sz="2400" i="1" dirty="0">
              <a:solidFill>
                <a:srgbClr val="0070C0"/>
              </a:solidFill>
              <a:latin typeface="+mj-lt"/>
              <a:cs typeface="Arial" charset="0"/>
            </a:endParaRPr>
          </a:p>
        </p:txBody>
      </p:sp>
      <p:sp>
        <p:nvSpPr>
          <p:cNvPr id="5" name="Pravokotnik 4">
            <a:extLst>
              <a:ext uri="{FF2B5EF4-FFF2-40B4-BE49-F238E27FC236}">
                <a16:creationId xmlns:a16="http://schemas.microsoft.com/office/drawing/2014/main" id="{1C45B343-9918-0DDD-DDFC-F8BD76333997}"/>
              </a:ext>
            </a:extLst>
          </p:cNvPr>
          <p:cNvSpPr/>
          <p:nvPr/>
        </p:nvSpPr>
        <p:spPr>
          <a:xfrm>
            <a:off x="0" y="6197361"/>
            <a:ext cx="12220486" cy="660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C244427-7B73-306D-9DE6-D887BDC27C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68"/>
          <a:stretch>
            <a:fillRect/>
          </a:stretch>
        </p:blipFill>
        <p:spPr bwMode="auto">
          <a:xfrm>
            <a:off x="6040522" y="6261986"/>
            <a:ext cx="1771650" cy="46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C2CD284-6152-85AE-1F99-E3BD1154F9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587" y="6260716"/>
            <a:ext cx="868680" cy="481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5D9BF9D6-8E23-65B1-C182-A3240676FD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3800" y="6277119"/>
            <a:ext cx="554990" cy="51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78988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67ADF5C-4FBE-4DFA-A64D-6D3DF730F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5609" y="1257459"/>
            <a:ext cx="10182124" cy="304641"/>
          </a:xfrm>
        </p:spPr>
        <p:txBody>
          <a:bodyPr>
            <a:noAutofit/>
          </a:bodyPr>
          <a:lstStyle/>
          <a:p>
            <a:r>
              <a:rPr lang="sl-SI" sz="3200" b="1" dirty="0">
                <a:solidFill>
                  <a:schemeClr val="accent1">
                    <a:lumMod val="75000"/>
                  </a:schemeClr>
                </a:solidFill>
              </a:rPr>
              <a:t>Vzpostavitev stične točke za načrtovanje, razvoj, koordinacijo in spremljanje pilotnih programov na področju prepovedanih drog in prepovedanih snovi v športu</a:t>
            </a:r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808F62A-A059-4BE8-ACEB-95888264EF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10216" y="2547537"/>
            <a:ext cx="10029176" cy="42095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2000" dirty="0">
              <a:solidFill>
                <a:schemeClr val="tx2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0000"/>
              </a:lnSpc>
              <a:buFont typeface="Symbol" panose="05050102010706020507" pitchFamily="18" charset="2"/>
              <a:buChar char=""/>
            </a:pPr>
            <a:r>
              <a:rPr lang="sl-SI" sz="2000" dirty="0">
                <a:solidFill>
                  <a:schemeClr val="tx2"/>
                </a:solidFill>
                <a:cs typeface="Times New Roman" panose="02020603050405020304" pitchFamily="18" charset="0"/>
              </a:rPr>
              <a:t>krepitev delovanja CPZOPD z novimi kadri in vsebinami</a:t>
            </a:r>
          </a:p>
          <a:p>
            <a:pPr marL="342900" indent="-342900" algn="just">
              <a:lnSpc>
                <a:spcPct val="100000"/>
              </a:lnSpc>
              <a:buFont typeface="Symbol" panose="05050102010706020507" pitchFamily="18" charset="2"/>
              <a:buChar char=""/>
            </a:pPr>
            <a:r>
              <a:rPr lang="sl-SI" sz="2000" dirty="0">
                <a:solidFill>
                  <a:schemeClr val="tx2"/>
                </a:solidFill>
                <a:cs typeface="Times New Roman" panose="02020603050405020304" pitchFamily="18" charset="0"/>
              </a:rPr>
              <a:t>vzpostavitev pilotnega sistema za ciljno testiranje nedovoljenih snovi v športu in priprava ukrepov za krepitev javnega zdravja</a:t>
            </a:r>
          </a:p>
          <a:p>
            <a:pPr marL="342900" indent="-342900" algn="just">
              <a:lnSpc>
                <a:spcPct val="100000"/>
              </a:lnSpc>
              <a:buFont typeface="Symbol" panose="05050102010706020507" pitchFamily="18" charset="2"/>
              <a:buChar char=""/>
            </a:pPr>
            <a:r>
              <a:rPr lang="sl-SI" sz="2000" dirty="0">
                <a:solidFill>
                  <a:schemeClr val="tx2"/>
                </a:solidFill>
                <a:cs typeface="Times New Roman" panose="02020603050405020304" pitchFamily="18" charset="0"/>
              </a:rPr>
              <a:t>vzpostavitev mobilne ambulante z namenom odkrivanja in zdravljenja hepatitisa</a:t>
            </a:r>
          </a:p>
          <a:p>
            <a:pPr marL="342900" indent="-342900" algn="just">
              <a:lnSpc>
                <a:spcPct val="100000"/>
              </a:lnSpc>
              <a:buFont typeface="Symbol" panose="05050102010706020507" pitchFamily="18" charset="2"/>
              <a:buChar char=""/>
            </a:pPr>
            <a:endParaRPr lang="sl-SI" sz="2000" dirty="0"/>
          </a:p>
          <a:p>
            <a:pPr marL="342900" indent="-342900" algn="just">
              <a:lnSpc>
                <a:spcPct val="100000"/>
              </a:lnSpc>
              <a:buFont typeface="Symbol" panose="05050102010706020507" pitchFamily="18" charset="2"/>
              <a:buChar char=""/>
            </a:pPr>
            <a:endParaRPr lang="sl-SI" sz="20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5A0C022E-1547-F4A3-D2F4-823CC7E4B24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C5EF925B-E05C-4665-B68F-632668442333}" type="slidenum">
              <a:rPr lang="sl-SI" smtClean="0"/>
              <a:pPr>
                <a:defRPr/>
              </a:pPr>
              <a:t>2</a:t>
            </a:fld>
            <a:endParaRPr lang="sl-SI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AB9E13D0-07A1-C1AE-DC60-EF00E41332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68"/>
          <a:stretch>
            <a:fillRect/>
          </a:stretch>
        </p:blipFill>
        <p:spPr bwMode="auto">
          <a:xfrm>
            <a:off x="6108888" y="6276432"/>
            <a:ext cx="1771650" cy="46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8B91D955-5AD9-EFBB-B4C3-EB291A5935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53" y="6275162"/>
            <a:ext cx="868680" cy="481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CBD78C90-77EA-2083-46CD-B09CCE4810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8797" y="6224997"/>
            <a:ext cx="554990" cy="517525"/>
          </a:xfrm>
          <a:prstGeom prst="rect">
            <a:avLst/>
          </a:prstGeom>
        </p:spPr>
      </p:pic>
      <p:pic>
        <p:nvPicPr>
          <p:cNvPr id="5" name="Grafika 4" descr="Checkmark with solid fill">
            <a:extLst>
              <a:ext uri="{FF2B5EF4-FFF2-40B4-BE49-F238E27FC236}">
                <a16:creationId xmlns:a16="http://schemas.microsoft.com/office/drawing/2014/main" id="{9F06B6B6-148F-65CE-31F0-66F96CEB3D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26830" y="3692525"/>
            <a:ext cx="466090" cy="431799"/>
          </a:xfrm>
          <a:prstGeom prst="rect">
            <a:avLst/>
          </a:prstGeom>
        </p:spPr>
      </p:pic>
      <p:pic>
        <p:nvPicPr>
          <p:cNvPr id="6" name="Grafika 5" descr="Checkmark with solid fill">
            <a:extLst>
              <a:ext uri="{FF2B5EF4-FFF2-40B4-BE49-F238E27FC236}">
                <a16:creationId xmlns:a16="http://schemas.microsoft.com/office/drawing/2014/main" id="{6DCEFEA6-96BC-428F-0526-034E879217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84110" y="2920625"/>
            <a:ext cx="466090" cy="431799"/>
          </a:xfrm>
          <a:prstGeom prst="rect">
            <a:avLst/>
          </a:prstGeom>
        </p:spPr>
      </p:pic>
      <p:pic>
        <p:nvPicPr>
          <p:cNvPr id="11" name="Grafika 10" descr="Checkmark with solid fill">
            <a:extLst>
              <a:ext uri="{FF2B5EF4-FFF2-40B4-BE49-F238E27FC236}">
                <a16:creationId xmlns:a16="http://schemas.microsoft.com/office/drawing/2014/main" id="{F744E531-A76D-46C0-D45C-7320B798D2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62955" y="3699827"/>
            <a:ext cx="466090" cy="43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901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5ED8F15-1932-3EB0-7385-10B8B01F0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7188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sl-SI" sz="4000" b="1" dirty="0">
                <a:solidFill>
                  <a:schemeClr val="tx2"/>
                </a:solidFill>
                <a:cs typeface="Times New Roman" panose="02020603050405020304" pitchFamily="18" charset="0"/>
              </a:rPr>
              <a:t>1. krepitev delovanja CPZOPD z novimi kadri in vsebinami</a:t>
            </a:r>
            <a:br>
              <a:rPr lang="sl-SI" sz="4000" dirty="0">
                <a:solidFill>
                  <a:schemeClr val="tx2"/>
                </a:solidFill>
                <a:cs typeface="Times New Roman" panose="02020603050405020304" pitchFamily="18" charset="0"/>
              </a:rPr>
            </a:br>
            <a:br>
              <a:rPr lang="sl-SI" sz="4000" dirty="0">
                <a:solidFill>
                  <a:schemeClr val="tx2"/>
                </a:solidFill>
                <a:cs typeface="Times New Roman" panose="02020603050405020304" pitchFamily="18" charset="0"/>
              </a:rPr>
            </a:br>
            <a:r>
              <a:rPr lang="sl-SI" sz="3600" b="1" dirty="0">
                <a:solidFill>
                  <a:schemeClr val="accent5">
                    <a:lumMod val="50000"/>
                  </a:schemeClr>
                </a:solidFill>
              </a:rPr>
              <a:t>Sodelovanje med službami in kontinuiteta pomoči</a:t>
            </a:r>
            <a:endParaRPr lang="sl-SI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2" name="Skupina 21">
            <a:extLst>
              <a:ext uri="{FF2B5EF4-FFF2-40B4-BE49-F238E27FC236}">
                <a16:creationId xmlns:a16="http://schemas.microsoft.com/office/drawing/2014/main" id="{856BFA91-9EC5-2C9C-8090-CC9B8DD9E5D6}"/>
              </a:ext>
            </a:extLst>
          </p:cNvPr>
          <p:cNvGrpSpPr/>
          <p:nvPr/>
        </p:nvGrpSpPr>
        <p:grpSpPr>
          <a:xfrm>
            <a:off x="228598" y="1898104"/>
            <a:ext cx="11734803" cy="1402560"/>
            <a:chOff x="228598" y="2266510"/>
            <a:chExt cx="11734803" cy="1402560"/>
          </a:xfrm>
        </p:grpSpPr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9AFE0AB0-110D-5F2C-065A-429159DCE756}"/>
                </a:ext>
              </a:extLst>
            </p:cNvPr>
            <p:cNvGrpSpPr/>
            <p:nvPr/>
          </p:nvGrpSpPr>
          <p:grpSpPr>
            <a:xfrm>
              <a:off x="228598" y="2266510"/>
              <a:ext cx="11734803" cy="924114"/>
              <a:chOff x="248653" y="1688995"/>
              <a:chExt cx="11734803" cy="924114"/>
            </a:xfrm>
          </p:grpSpPr>
          <p:sp>
            <p:nvSpPr>
              <p:cNvPr id="4" name="Pravokotnik 3">
                <a:extLst>
                  <a:ext uri="{FF2B5EF4-FFF2-40B4-BE49-F238E27FC236}">
                    <a16:creationId xmlns:a16="http://schemas.microsoft.com/office/drawing/2014/main" id="{712469A3-7B0F-E769-5412-FCC967F0550A}"/>
                  </a:ext>
                </a:extLst>
              </p:cNvPr>
              <p:cNvSpPr/>
              <p:nvPr/>
            </p:nvSpPr>
            <p:spPr>
              <a:xfrm>
                <a:off x="248653" y="1690688"/>
                <a:ext cx="1973179" cy="92242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sl-SI" dirty="0"/>
                  <a:t>NVO nizki prag</a:t>
                </a:r>
              </a:p>
            </p:txBody>
          </p:sp>
          <p:sp>
            <p:nvSpPr>
              <p:cNvPr id="5" name="Pravokotnik 4">
                <a:extLst>
                  <a:ext uri="{FF2B5EF4-FFF2-40B4-BE49-F238E27FC236}">
                    <a16:creationId xmlns:a16="http://schemas.microsoft.com/office/drawing/2014/main" id="{8E9DB8B0-250B-32FD-D427-2B6F74DB6E9C}"/>
                  </a:ext>
                </a:extLst>
              </p:cNvPr>
              <p:cNvSpPr/>
              <p:nvPr/>
            </p:nvSpPr>
            <p:spPr>
              <a:xfrm>
                <a:off x="2689059" y="1688996"/>
                <a:ext cx="1973179" cy="92242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sl-SI" dirty="0"/>
                  <a:t>CPZOPD</a:t>
                </a:r>
              </a:p>
            </p:txBody>
          </p:sp>
          <p:sp>
            <p:nvSpPr>
              <p:cNvPr id="6" name="Pravokotnik 5">
                <a:extLst>
                  <a:ext uri="{FF2B5EF4-FFF2-40B4-BE49-F238E27FC236}">
                    <a16:creationId xmlns:a16="http://schemas.microsoft.com/office/drawing/2014/main" id="{7E903B6E-8A69-2D41-6B64-32EE10644088}"/>
                  </a:ext>
                </a:extLst>
              </p:cNvPr>
              <p:cNvSpPr/>
              <p:nvPr/>
            </p:nvSpPr>
            <p:spPr>
              <a:xfrm>
                <a:off x="5129465" y="1688996"/>
                <a:ext cx="1973179" cy="92242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sl-SI" dirty="0"/>
                  <a:t>CZOPD</a:t>
                </a:r>
              </a:p>
            </p:txBody>
          </p:sp>
          <p:sp>
            <p:nvSpPr>
              <p:cNvPr id="7" name="Pravokotnik 6">
                <a:extLst>
                  <a:ext uri="{FF2B5EF4-FFF2-40B4-BE49-F238E27FC236}">
                    <a16:creationId xmlns:a16="http://schemas.microsoft.com/office/drawing/2014/main" id="{984876B1-AD4B-8F1C-F136-FA8FDE6C4061}"/>
                  </a:ext>
                </a:extLst>
              </p:cNvPr>
              <p:cNvSpPr/>
              <p:nvPr/>
            </p:nvSpPr>
            <p:spPr>
              <a:xfrm>
                <a:off x="10010277" y="1688995"/>
                <a:ext cx="1973179" cy="92242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sl-SI" dirty="0"/>
                  <a:t>Reintegracija</a:t>
                </a:r>
              </a:p>
            </p:txBody>
          </p:sp>
          <p:sp>
            <p:nvSpPr>
              <p:cNvPr id="8" name="Pravokotnik 7">
                <a:extLst>
                  <a:ext uri="{FF2B5EF4-FFF2-40B4-BE49-F238E27FC236}">
                    <a16:creationId xmlns:a16="http://schemas.microsoft.com/office/drawing/2014/main" id="{FF43BCBC-38D6-2316-F271-310A976E5020}"/>
                  </a:ext>
                </a:extLst>
              </p:cNvPr>
              <p:cNvSpPr/>
              <p:nvPr/>
            </p:nvSpPr>
            <p:spPr>
              <a:xfrm>
                <a:off x="7569871" y="1688995"/>
                <a:ext cx="1973179" cy="92242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sl-SI" dirty="0"/>
                  <a:t>Terapevtska skupnost</a:t>
                </a:r>
              </a:p>
            </p:txBody>
          </p:sp>
          <p:sp>
            <p:nvSpPr>
              <p:cNvPr id="9" name="Puščica: desno 8">
                <a:extLst>
                  <a:ext uri="{FF2B5EF4-FFF2-40B4-BE49-F238E27FC236}">
                    <a16:creationId xmlns:a16="http://schemas.microsoft.com/office/drawing/2014/main" id="{FCF69501-EAAB-F6B9-52F4-C8EC16986A2A}"/>
                  </a:ext>
                </a:extLst>
              </p:cNvPr>
              <p:cNvSpPr/>
              <p:nvPr/>
            </p:nvSpPr>
            <p:spPr>
              <a:xfrm>
                <a:off x="4697330" y="1998124"/>
                <a:ext cx="348918" cy="52938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/>
              </a:p>
            </p:txBody>
          </p:sp>
          <p:sp>
            <p:nvSpPr>
              <p:cNvPr id="10" name="Puščica: desno 9">
                <a:extLst>
                  <a:ext uri="{FF2B5EF4-FFF2-40B4-BE49-F238E27FC236}">
                    <a16:creationId xmlns:a16="http://schemas.microsoft.com/office/drawing/2014/main" id="{453C3D7B-4F45-E985-5276-D9DE04FFE856}"/>
                  </a:ext>
                </a:extLst>
              </p:cNvPr>
              <p:cNvSpPr/>
              <p:nvPr/>
            </p:nvSpPr>
            <p:spPr>
              <a:xfrm>
                <a:off x="2300032" y="1909010"/>
                <a:ext cx="348918" cy="52938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/>
              </a:p>
            </p:txBody>
          </p:sp>
          <p:sp>
            <p:nvSpPr>
              <p:cNvPr id="11" name="Puščica: desno 10">
                <a:extLst>
                  <a:ext uri="{FF2B5EF4-FFF2-40B4-BE49-F238E27FC236}">
                    <a16:creationId xmlns:a16="http://schemas.microsoft.com/office/drawing/2014/main" id="{3D6B88C4-8ADF-64C3-DCF2-76BD609002E5}"/>
                  </a:ext>
                </a:extLst>
              </p:cNvPr>
              <p:cNvSpPr/>
              <p:nvPr/>
            </p:nvSpPr>
            <p:spPr>
              <a:xfrm>
                <a:off x="7170825" y="1909009"/>
                <a:ext cx="348918" cy="52938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/>
              </a:p>
            </p:txBody>
          </p:sp>
          <p:sp>
            <p:nvSpPr>
              <p:cNvPr id="12" name="Puščica: desno 11">
                <a:extLst>
                  <a:ext uri="{FF2B5EF4-FFF2-40B4-BE49-F238E27FC236}">
                    <a16:creationId xmlns:a16="http://schemas.microsoft.com/office/drawing/2014/main" id="{873A64FD-7D22-8E3A-5982-FBEF5DBCE721}"/>
                  </a:ext>
                </a:extLst>
              </p:cNvPr>
              <p:cNvSpPr/>
              <p:nvPr/>
            </p:nvSpPr>
            <p:spPr>
              <a:xfrm>
                <a:off x="9626267" y="1885510"/>
                <a:ext cx="348918" cy="52938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l-SI"/>
              </a:p>
            </p:txBody>
          </p:sp>
        </p:grpSp>
        <p:sp>
          <p:nvSpPr>
            <p:cNvPr id="13" name="Puščica: ukrivljeno levo 12">
              <a:extLst>
                <a:ext uri="{FF2B5EF4-FFF2-40B4-BE49-F238E27FC236}">
                  <a16:creationId xmlns:a16="http://schemas.microsoft.com/office/drawing/2014/main" id="{E66CEF26-DEE2-E9DF-606A-02ADD24A86A7}"/>
                </a:ext>
              </a:extLst>
            </p:cNvPr>
            <p:cNvSpPr/>
            <p:nvPr/>
          </p:nvSpPr>
          <p:spPr>
            <a:xfrm rot="5400000">
              <a:off x="2404808" y="2657472"/>
              <a:ext cx="368968" cy="1543058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>
                <a:solidFill>
                  <a:schemeClr val="tx1"/>
                </a:solidFill>
              </a:endParaRPr>
            </a:p>
          </p:txBody>
        </p:sp>
        <p:sp>
          <p:nvSpPr>
            <p:cNvPr id="14" name="Puščica: ukrivljeno levo 13">
              <a:extLst>
                <a:ext uri="{FF2B5EF4-FFF2-40B4-BE49-F238E27FC236}">
                  <a16:creationId xmlns:a16="http://schemas.microsoft.com/office/drawing/2014/main" id="{82095C8D-6464-4B83-7051-2721EB50C12A}"/>
                </a:ext>
              </a:extLst>
            </p:cNvPr>
            <p:cNvSpPr/>
            <p:nvPr/>
          </p:nvSpPr>
          <p:spPr>
            <a:xfrm rot="5400000">
              <a:off x="4826169" y="2713056"/>
              <a:ext cx="368968" cy="1543059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>
                <a:solidFill>
                  <a:schemeClr val="tx1"/>
                </a:solidFill>
              </a:endParaRPr>
            </a:p>
          </p:txBody>
        </p:sp>
        <p:sp>
          <p:nvSpPr>
            <p:cNvPr id="15" name="Puščica: ukrivljeno levo 14">
              <a:extLst>
                <a:ext uri="{FF2B5EF4-FFF2-40B4-BE49-F238E27FC236}">
                  <a16:creationId xmlns:a16="http://schemas.microsoft.com/office/drawing/2014/main" id="{77F6A878-3643-6DD8-184B-8818D197640B}"/>
                </a:ext>
              </a:extLst>
            </p:cNvPr>
            <p:cNvSpPr/>
            <p:nvPr/>
          </p:nvSpPr>
          <p:spPr>
            <a:xfrm rot="5400000">
              <a:off x="7260558" y="2713056"/>
              <a:ext cx="368968" cy="1543059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>
                <a:solidFill>
                  <a:schemeClr val="tx1"/>
                </a:solidFill>
              </a:endParaRPr>
            </a:p>
          </p:txBody>
        </p:sp>
        <p:sp>
          <p:nvSpPr>
            <p:cNvPr id="16" name="Puščica: ukrivljeno levo 15">
              <a:extLst>
                <a:ext uri="{FF2B5EF4-FFF2-40B4-BE49-F238E27FC236}">
                  <a16:creationId xmlns:a16="http://schemas.microsoft.com/office/drawing/2014/main" id="{ECC9E9F5-71C4-907F-5D1F-F7C24CCB581D}"/>
                </a:ext>
              </a:extLst>
            </p:cNvPr>
            <p:cNvSpPr/>
            <p:nvPr/>
          </p:nvSpPr>
          <p:spPr>
            <a:xfrm rot="5400000">
              <a:off x="9680916" y="2657470"/>
              <a:ext cx="368968" cy="1543059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>
                <a:solidFill>
                  <a:schemeClr val="tx1"/>
                </a:solidFill>
              </a:endParaRPr>
            </a:p>
          </p:txBody>
        </p:sp>
      </p:grpSp>
      <p:sp>
        <p:nvSpPr>
          <p:cNvPr id="23" name="Pravokotnik 22">
            <a:extLst>
              <a:ext uri="{FF2B5EF4-FFF2-40B4-BE49-F238E27FC236}">
                <a16:creationId xmlns:a16="http://schemas.microsoft.com/office/drawing/2014/main" id="{5188F732-2584-49CC-33AD-633C5FAFADFD}"/>
              </a:ext>
            </a:extLst>
          </p:cNvPr>
          <p:cNvSpPr/>
          <p:nvPr/>
        </p:nvSpPr>
        <p:spPr>
          <a:xfrm>
            <a:off x="5050256" y="4611666"/>
            <a:ext cx="1973179" cy="922421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grpSp>
        <p:nvGrpSpPr>
          <p:cNvPr id="27" name="Skupina 26">
            <a:extLst>
              <a:ext uri="{FF2B5EF4-FFF2-40B4-BE49-F238E27FC236}">
                <a16:creationId xmlns:a16="http://schemas.microsoft.com/office/drawing/2014/main" id="{1C236036-F9A7-2B7D-6BD1-18E9BC6686F3}"/>
              </a:ext>
            </a:extLst>
          </p:cNvPr>
          <p:cNvGrpSpPr/>
          <p:nvPr/>
        </p:nvGrpSpPr>
        <p:grpSpPr>
          <a:xfrm>
            <a:off x="1046517" y="3504149"/>
            <a:ext cx="9234250" cy="922423"/>
            <a:chOff x="2279977" y="3377434"/>
            <a:chExt cx="9234250" cy="922423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26" name="Skupina 25">
              <a:extLst>
                <a:ext uri="{FF2B5EF4-FFF2-40B4-BE49-F238E27FC236}">
                  <a16:creationId xmlns:a16="http://schemas.microsoft.com/office/drawing/2014/main" id="{8D7A2482-F482-EECF-D7ED-67FA75A83B5F}"/>
                </a:ext>
              </a:extLst>
            </p:cNvPr>
            <p:cNvGrpSpPr/>
            <p:nvPr/>
          </p:nvGrpSpPr>
          <p:grpSpPr>
            <a:xfrm>
              <a:off x="2279977" y="3377435"/>
              <a:ext cx="6813893" cy="922422"/>
              <a:chOff x="1923049" y="5119687"/>
              <a:chExt cx="6813893" cy="922422"/>
            </a:xfrm>
            <a:grpFill/>
          </p:grpSpPr>
          <p:sp>
            <p:nvSpPr>
              <p:cNvPr id="17" name="Pravokotnik 16">
                <a:extLst>
                  <a:ext uri="{FF2B5EF4-FFF2-40B4-BE49-F238E27FC236}">
                    <a16:creationId xmlns:a16="http://schemas.microsoft.com/office/drawing/2014/main" id="{18AB938C-1B72-8257-F624-415429529017}"/>
                  </a:ext>
                </a:extLst>
              </p:cNvPr>
              <p:cNvSpPr/>
              <p:nvPr/>
            </p:nvSpPr>
            <p:spPr>
              <a:xfrm>
                <a:off x="1923049" y="5119688"/>
                <a:ext cx="1973179" cy="92242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sl-SI" dirty="0">
                    <a:solidFill>
                      <a:schemeClr val="tx1"/>
                    </a:solidFill>
                  </a:rPr>
                  <a:t>Zapor/Probacija</a:t>
                </a:r>
              </a:p>
            </p:txBody>
          </p:sp>
          <p:sp>
            <p:nvSpPr>
              <p:cNvPr id="18" name="Pravokotnik 17">
                <a:extLst>
                  <a:ext uri="{FF2B5EF4-FFF2-40B4-BE49-F238E27FC236}">
                    <a16:creationId xmlns:a16="http://schemas.microsoft.com/office/drawing/2014/main" id="{A0FD03AD-CA74-4E0D-B769-383F23B6626D}"/>
                  </a:ext>
                </a:extLst>
              </p:cNvPr>
              <p:cNvSpPr/>
              <p:nvPr/>
            </p:nvSpPr>
            <p:spPr>
              <a:xfrm>
                <a:off x="4343406" y="5119687"/>
                <a:ext cx="1973179" cy="92242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sl-SI" dirty="0">
                    <a:solidFill>
                      <a:schemeClr val="tx1"/>
                    </a:solidFill>
                  </a:rPr>
                  <a:t>CSD</a:t>
                </a:r>
              </a:p>
            </p:txBody>
          </p:sp>
          <p:sp>
            <p:nvSpPr>
              <p:cNvPr id="19" name="Pravokotnik 18">
                <a:extLst>
                  <a:ext uri="{FF2B5EF4-FFF2-40B4-BE49-F238E27FC236}">
                    <a16:creationId xmlns:a16="http://schemas.microsoft.com/office/drawing/2014/main" id="{81CA9BF0-B82D-3BA2-015E-708CE34F32E8}"/>
                  </a:ext>
                </a:extLst>
              </p:cNvPr>
              <p:cNvSpPr/>
              <p:nvPr/>
            </p:nvSpPr>
            <p:spPr>
              <a:xfrm>
                <a:off x="6763763" y="5119687"/>
                <a:ext cx="1973179" cy="92242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sl-SI" dirty="0">
                    <a:solidFill>
                      <a:schemeClr val="tx1"/>
                    </a:solidFill>
                  </a:rPr>
                  <a:t>CDZO</a:t>
                </a:r>
              </a:p>
            </p:txBody>
          </p:sp>
        </p:grpSp>
        <p:sp>
          <p:nvSpPr>
            <p:cNvPr id="24" name="Pravokotnik 23">
              <a:extLst>
                <a:ext uri="{FF2B5EF4-FFF2-40B4-BE49-F238E27FC236}">
                  <a16:creationId xmlns:a16="http://schemas.microsoft.com/office/drawing/2014/main" id="{50FF4992-EA95-5652-4CB7-2EFD8E5346CD}"/>
                </a:ext>
              </a:extLst>
            </p:cNvPr>
            <p:cNvSpPr/>
            <p:nvPr/>
          </p:nvSpPr>
          <p:spPr>
            <a:xfrm>
              <a:off x="9541048" y="3377434"/>
              <a:ext cx="1973179" cy="922421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l-SI" dirty="0">
                  <a:solidFill>
                    <a:schemeClr val="tx1"/>
                  </a:solidFill>
                </a:rPr>
                <a:t>…</a:t>
              </a:r>
            </a:p>
          </p:txBody>
        </p:sp>
      </p:grpSp>
      <p:sp>
        <p:nvSpPr>
          <p:cNvPr id="28" name="Pravokotnik 27">
            <a:extLst>
              <a:ext uri="{FF2B5EF4-FFF2-40B4-BE49-F238E27FC236}">
                <a16:creationId xmlns:a16="http://schemas.microsoft.com/office/drawing/2014/main" id="{FBFA45CD-7D0E-6E77-4A6C-146A88816B70}"/>
              </a:ext>
            </a:extLst>
          </p:cNvPr>
          <p:cNvSpPr/>
          <p:nvPr/>
        </p:nvSpPr>
        <p:spPr>
          <a:xfrm>
            <a:off x="5049260" y="5662423"/>
            <a:ext cx="1973179" cy="922421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grpSp>
        <p:nvGrpSpPr>
          <p:cNvPr id="31" name="Skupina 30">
            <a:extLst>
              <a:ext uri="{FF2B5EF4-FFF2-40B4-BE49-F238E27FC236}">
                <a16:creationId xmlns:a16="http://schemas.microsoft.com/office/drawing/2014/main" id="{6F102435-C622-8F7C-B460-512791585086}"/>
              </a:ext>
            </a:extLst>
          </p:cNvPr>
          <p:cNvGrpSpPr/>
          <p:nvPr/>
        </p:nvGrpSpPr>
        <p:grpSpPr>
          <a:xfrm>
            <a:off x="714983" y="4711295"/>
            <a:ext cx="6366722" cy="1972738"/>
            <a:chOff x="655716" y="4611666"/>
            <a:chExt cx="6366722" cy="1972738"/>
          </a:xfrm>
          <a:solidFill>
            <a:schemeClr val="accent6">
              <a:lumMod val="75000"/>
            </a:schemeClr>
          </a:solidFill>
        </p:grpSpPr>
        <p:sp>
          <p:nvSpPr>
            <p:cNvPr id="20" name="Pravokotnik 19">
              <a:extLst>
                <a:ext uri="{FF2B5EF4-FFF2-40B4-BE49-F238E27FC236}">
                  <a16:creationId xmlns:a16="http://schemas.microsoft.com/office/drawing/2014/main" id="{BA2DE571-7119-8385-EB89-37AD5335620F}"/>
                </a:ext>
              </a:extLst>
            </p:cNvPr>
            <p:cNvSpPr/>
            <p:nvPr/>
          </p:nvSpPr>
          <p:spPr>
            <a:xfrm>
              <a:off x="2852986" y="5137045"/>
              <a:ext cx="1973179" cy="922421"/>
            </a:xfrm>
            <a:prstGeom prst="rect">
              <a:avLst/>
            </a:prstGeom>
            <a:grp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lang="sl-SI" dirty="0">
                  <a:solidFill>
                    <a:schemeClr val="bg1">
                      <a:lumMod val="95000"/>
                    </a:schemeClr>
                  </a:solidFill>
                </a:rPr>
                <a:t>Stopnjevanje uporabe</a:t>
              </a:r>
            </a:p>
          </p:txBody>
        </p:sp>
        <p:sp>
          <p:nvSpPr>
            <p:cNvPr id="21" name="Pravokotnik 20">
              <a:extLst>
                <a:ext uri="{FF2B5EF4-FFF2-40B4-BE49-F238E27FC236}">
                  <a16:creationId xmlns:a16="http://schemas.microsoft.com/office/drawing/2014/main" id="{10133DBE-3241-58ED-7D5C-692F4CC02311}"/>
                </a:ext>
              </a:extLst>
            </p:cNvPr>
            <p:cNvSpPr/>
            <p:nvPr/>
          </p:nvSpPr>
          <p:spPr>
            <a:xfrm>
              <a:off x="655716" y="5143311"/>
              <a:ext cx="1973179" cy="922421"/>
            </a:xfrm>
            <a:prstGeom prst="rect">
              <a:avLst/>
            </a:prstGeom>
            <a:grp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lang="sl-SI" dirty="0">
                  <a:solidFill>
                    <a:schemeClr val="bg1">
                      <a:lumMod val="95000"/>
                    </a:schemeClr>
                  </a:solidFill>
                </a:rPr>
                <a:t>Eksperimentiranje</a:t>
              </a:r>
            </a:p>
          </p:txBody>
        </p:sp>
        <p:sp>
          <p:nvSpPr>
            <p:cNvPr id="29" name="Pravokotnik 28">
              <a:extLst>
                <a:ext uri="{FF2B5EF4-FFF2-40B4-BE49-F238E27FC236}">
                  <a16:creationId xmlns:a16="http://schemas.microsoft.com/office/drawing/2014/main" id="{DC05106C-940A-C666-3C91-8154A3F0EAD5}"/>
                </a:ext>
              </a:extLst>
            </p:cNvPr>
            <p:cNvSpPr/>
            <p:nvPr/>
          </p:nvSpPr>
          <p:spPr>
            <a:xfrm>
              <a:off x="5049259" y="4611666"/>
              <a:ext cx="1973179" cy="922421"/>
            </a:xfrm>
            <a:prstGeom prst="rect">
              <a:avLst/>
            </a:prstGeom>
            <a:grp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lang="sl-SI" dirty="0">
                  <a:solidFill>
                    <a:schemeClr val="bg1">
                      <a:lumMod val="95000"/>
                    </a:schemeClr>
                  </a:solidFill>
                </a:rPr>
                <a:t>Redni vzorec uporabe</a:t>
              </a:r>
            </a:p>
            <a:p>
              <a:pPr algn="ctr"/>
              <a:r>
                <a:rPr lang="sl-SI" sz="1400" dirty="0">
                  <a:solidFill>
                    <a:schemeClr val="bg1">
                      <a:lumMod val="95000"/>
                    </a:schemeClr>
                  </a:solidFill>
                </a:rPr>
                <a:t>(brez odvisnosti)</a:t>
              </a:r>
            </a:p>
          </p:txBody>
        </p:sp>
        <p:sp>
          <p:nvSpPr>
            <p:cNvPr id="30" name="Pravokotnik 29">
              <a:extLst>
                <a:ext uri="{FF2B5EF4-FFF2-40B4-BE49-F238E27FC236}">
                  <a16:creationId xmlns:a16="http://schemas.microsoft.com/office/drawing/2014/main" id="{3BF870F5-4A0C-BEB8-49BE-C92932D3340F}"/>
                </a:ext>
              </a:extLst>
            </p:cNvPr>
            <p:cNvSpPr/>
            <p:nvPr/>
          </p:nvSpPr>
          <p:spPr>
            <a:xfrm>
              <a:off x="5049259" y="5661983"/>
              <a:ext cx="1973179" cy="922421"/>
            </a:xfrm>
            <a:prstGeom prst="rect">
              <a:avLst/>
            </a:prstGeom>
            <a:grpFill/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r>
                <a:rPr lang="sl-SI" dirty="0">
                  <a:solidFill>
                    <a:schemeClr val="bg1">
                      <a:lumMod val="95000"/>
                    </a:schemeClr>
                  </a:solidFill>
                </a:rPr>
                <a:t>Odvisnost</a:t>
              </a:r>
              <a:endParaRPr lang="sl-SI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70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106379-3CB0-C67F-5370-4BBE50403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39" y="288816"/>
            <a:ext cx="8074815" cy="1618489"/>
          </a:xfrm>
        </p:spPr>
        <p:txBody>
          <a:bodyPr anchor="ctr">
            <a:normAutofit/>
          </a:bodyPr>
          <a:lstStyle/>
          <a:p>
            <a:pPr algn="ctr"/>
            <a:r>
              <a:rPr lang="sl-SI" sz="3600" b="1" dirty="0">
                <a:solidFill>
                  <a:schemeClr val="accent5">
                    <a:lumMod val="50000"/>
                  </a:schemeClr>
                </a:solidFill>
              </a:rPr>
              <a:t>Novi kadri, nove storitve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B3054B80-A62C-F874-74CB-73DF165E6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1" y="1543574"/>
            <a:ext cx="4459534" cy="4479721"/>
          </a:xfrm>
        </p:spPr>
        <p:txBody>
          <a:bodyPr anchor="t">
            <a:normAutofit/>
          </a:bodyPr>
          <a:lstStyle/>
          <a:p>
            <a:r>
              <a:rPr lang="sl-SI" sz="1500" dirty="0"/>
              <a:t>Stalna težnja po celostnem pristopu in obravnavi</a:t>
            </a:r>
          </a:p>
          <a:p>
            <a:r>
              <a:rPr lang="sl-SI" sz="1500" dirty="0"/>
              <a:t>Epidemiologija: vse več različnih drog in posledično odvisnosti</a:t>
            </a:r>
          </a:p>
          <a:p>
            <a:pPr lvl="1"/>
            <a:r>
              <a:rPr lang="sl-SI" sz="1500" dirty="0"/>
              <a:t>Uporaba </a:t>
            </a:r>
            <a:r>
              <a:rPr lang="sl-SI" sz="1500" dirty="0" err="1"/>
              <a:t>opioidnih</a:t>
            </a:r>
            <a:r>
              <a:rPr lang="sl-SI" sz="1500" dirty="0"/>
              <a:t> drog počasi pada, a sočasno ostajajo najbolj tvegane droge (predoziranje), nevarnost pa se še veča z možnim prihodom sintetičnih opioidov.</a:t>
            </a:r>
          </a:p>
          <a:p>
            <a:r>
              <a:rPr lang="sl-SI" sz="1500" dirty="0"/>
              <a:t>Teren:</a:t>
            </a:r>
          </a:p>
          <a:p>
            <a:pPr lvl="1"/>
            <a:r>
              <a:rPr lang="sl-SI" sz="1500" dirty="0"/>
              <a:t>Staranje pacientov na nadomestni terapiji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l-SI" sz="1500" dirty="0"/>
              <a:t>Več telesnih zdravstvenih težav,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l-SI" sz="1500" dirty="0"/>
              <a:t>Težja mobilnost,</a:t>
            </a:r>
          </a:p>
          <a:p>
            <a:pPr lvl="1"/>
            <a:r>
              <a:rPr lang="sl-SI" sz="1500" dirty="0"/>
              <a:t>Manjka znanja in storitev usmerjenih v mlade, ki imajo težave z odvisnostmi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sl-SI" sz="1500" dirty="0"/>
              <a:t>Oddelek za mlade na CZOPD (veliko dela)</a:t>
            </a:r>
          </a:p>
          <a:p>
            <a:r>
              <a:rPr lang="sl-SI" sz="1500" dirty="0"/>
              <a:t>Dobre izkušnje z Mobilnimi enotami 2007-2023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sl-SI" sz="1500" dirty="0"/>
          </a:p>
        </p:txBody>
      </p:sp>
      <p:sp>
        <p:nvSpPr>
          <p:cNvPr id="4" name="Označba mesta vsebine 2">
            <a:extLst>
              <a:ext uri="{FF2B5EF4-FFF2-40B4-BE49-F238E27FC236}">
                <a16:creationId xmlns:a16="http://schemas.microsoft.com/office/drawing/2014/main" id="{95BA57BE-0785-C819-5745-BB56E0EA13EC}"/>
              </a:ext>
            </a:extLst>
          </p:cNvPr>
          <p:cNvSpPr txBox="1">
            <a:spLocks/>
          </p:cNvSpPr>
          <p:nvPr/>
        </p:nvSpPr>
        <p:spPr>
          <a:xfrm>
            <a:off x="6094300" y="1543574"/>
            <a:ext cx="4459534" cy="44797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l-SI" sz="1500" dirty="0"/>
              <a:t>Nove zaposlitve:</a:t>
            </a:r>
          </a:p>
          <a:p>
            <a:pPr lvl="1"/>
            <a:r>
              <a:rPr lang="sl-SI" sz="1500" dirty="0"/>
              <a:t>Terapevt,</a:t>
            </a:r>
          </a:p>
          <a:p>
            <a:pPr lvl="1"/>
            <a:r>
              <a:rPr lang="sl-SI" sz="1500" dirty="0"/>
              <a:t>Delavni terapevt,</a:t>
            </a:r>
          </a:p>
          <a:p>
            <a:pPr lvl="1"/>
            <a:r>
              <a:rPr lang="sl-SI" sz="1500" dirty="0"/>
              <a:t>Socialni delavec,</a:t>
            </a:r>
          </a:p>
          <a:p>
            <a:pPr lvl="1"/>
            <a:r>
              <a:rPr lang="sl-SI" sz="1500" dirty="0"/>
              <a:t>Psiholog</a:t>
            </a:r>
          </a:p>
        </p:txBody>
      </p:sp>
      <p:cxnSp>
        <p:nvCxnSpPr>
          <p:cNvPr id="6" name="Raven povezovalnik 5">
            <a:extLst>
              <a:ext uri="{FF2B5EF4-FFF2-40B4-BE49-F238E27FC236}">
                <a16:creationId xmlns:a16="http://schemas.microsoft.com/office/drawing/2014/main" id="{1D133220-54E0-984D-8B54-7978924C0F14}"/>
              </a:ext>
            </a:extLst>
          </p:cNvPr>
          <p:cNvCxnSpPr/>
          <p:nvPr/>
        </p:nvCxnSpPr>
        <p:spPr>
          <a:xfrm>
            <a:off x="5983705" y="1511490"/>
            <a:ext cx="0" cy="45764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Slika 4">
            <a:extLst>
              <a:ext uri="{FF2B5EF4-FFF2-40B4-BE49-F238E27FC236}">
                <a16:creationId xmlns:a16="http://schemas.microsoft.com/office/drawing/2014/main" id="{DF2EB3A1-1925-DCB6-FBB5-B2B7DDAA47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68"/>
          <a:stretch>
            <a:fillRect/>
          </a:stretch>
        </p:blipFill>
        <p:spPr bwMode="auto">
          <a:xfrm>
            <a:off x="6108888" y="6276432"/>
            <a:ext cx="1771650" cy="46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483C412-A52B-534A-01DB-74F1342A26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53" y="6275162"/>
            <a:ext cx="868680" cy="481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E81660E-6121-B6BD-36DB-D19016CDE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8797" y="6224997"/>
            <a:ext cx="554990" cy="517525"/>
          </a:xfrm>
          <a:prstGeom prst="rect">
            <a:avLst/>
          </a:prstGeom>
        </p:spPr>
      </p:pic>
      <p:sp>
        <p:nvSpPr>
          <p:cNvPr id="9" name="Označba mesta vsebine 2">
            <a:extLst>
              <a:ext uri="{FF2B5EF4-FFF2-40B4-BE49-F238E27FC236}">
                <a16:creationId xmlns:a16="http://schemas.microsoft.com/office/drawing/2014/main" id="{5ED7854A-B955-F5FB-8280-97B67DEF276E}"/>
              </a:ext>
            </a:extLst>
          </p:cNvPr>
          <p:cNvSpPr txBox="1">
            <a:spLocks/>
          </p:cNvSpPr>
          <p:nvPr/>
        </p:nvSpPr>
        <p:spPr>
          <a:xfrm>
            <a:off x="6222635" y="3080913"/>
            <a:ext cx="4220605" cy="30070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sl-SI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Vsebinska področja okrevanja:</a:t>
            </a:r>
            <a:endParaRPr lang="sl-SI" sz="2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l-SI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Telesno in duševno zdravje;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l-SI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Družina, socialna podpora (in mreža), prostočasne dejavnosti;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l-SI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Varna nastanitev in zdravo okolje;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l-SI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Vrstniška podpora;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l-SI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Zaposlovanje in razrešitev pravnih težav;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l-SI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Poklicne veščine in izobraževanje;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l-SI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Integracija v skupnost in kulturna podpora in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l-SI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(Ponovno) odkritje smisla in namena v življenju.</a:t>
            </a:r>
          </a:p>
          <a:p>
            <a:endParaRPr lang="sl-SI" dirty="0"/>
          </a:p>
        </p:txBody>
      </p:sp>
      <p:cxnSp>
        <p:nvCxnSpPr>
          <p:cNvPr id="10" name="Raven povezovalnik 9">
            <a:extLst>
              <a:ext uri="{FF2B5EF4-FFF2-40B4-BE49-F238E27FC236}">
                <a16:creationId xmlns:a16="http://schemas.microsoft.com/office/drawing/2014/main" id="{88F37488-5035-F6FD-3DA5-3C21487C5094}"/>
              </a:ext>
            </a:extLst>
          </p:cNvPr>
          <p:cNvCxnSpPr>
            <a:cxnSpLocks/>
          </p:cNvCxnSpPr>
          <p:nvPr/>
        </p:nvCxnSpPr>
        <p:spPr>
          <a:xfrm>
            <a:off x="6313338" y="3373343"/>
            <a:ext cx="39756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200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Označba mesta vsebine 3" descr="Clear pill bottle">
                <a:extLst>
                  <a:ext uri="{FF2B5EF4-FFF2-40B4-BE49-F238E27FC236}">
                    <a16:creationId xmlns:a16="http://schemas.microsoft.com/office/drawing/2014/main" id="{0D0282FE-A8E9-F219-BE00-ACB322E1749F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0012071" y="3664749"/>
              <a:ext cx="1415480" cy="273644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415480" cy="2736440"/>
                    </a:xfrm>
                    <a:prstGeom prst="rect">
                      <a:avLst/>
                    </a:prstGeom>
                  </am3d:spPr>
                  <am3d:camera>
                    <am3d:pos x="0" y="0" z="5659761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760342" d="1000000"/>
                    <am3d:preTrans dx="-5726" dy="-17976269" dz="3516"/>
                    <am3d:scale>
                      <am3d:sx n="1000000" d="1000000"/>
                      <am3d:sy n="1000000" d="1000000"/>
                      <am3d:sz n="1000000" d="1000000"/>
                    </am3d:scale>
                    <am3d:rot ax="-1980265" ay="313417" az="-203054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306845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Označba mesta vsebine 3" descr="Clear pill bottle">
                <a:extLst>
                  <a:ext uri="{FF2B5EF4-FFF2-40B4-BE49-F238E27FC236}">
                    <a16:creationId xmlns:a16="http://schemas.microsoft.com/office/drawing/2014/main" id="{0D0282FE-A8E9-F219-BE00-ACB322E1749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012071" y="3664749"/>
                <a:ext cx="1415480" cy="273644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Slika 8">
            <a:extLst>
              <a:ext uri="{FF2B5EF4-FFF2-40B4-BE49-F238E27FC236}">
                <a16:creationId xmlns:a16="http://schemas.microsoft.com/office/drawing/2014/main" id="{BF6C3B4A-BEC1-145E-C292-4D2330D3A8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68"/>
          <a:stretch>
            <a:fillRect/>
          </a:stretch>
        </p:blipFill>
        <p:spPr bwMode="auto">
          <a:xfrm>
            <a:off x="6108888" y="6276432"/>
            <a:ext cx="1771650" cy="46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C65682C0-ED90-6773-A33C-C58F192627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53" y="6275162"/>
            <a:ext cx="868680" cy="481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43620302-1E55-028D-2A33-306DCB43BD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8797" y="6224997"/>
            <a:ext cx="554990" cy="517525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B3FC0DAA-20CC-3241-66B4-36632C8CE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365125"/>
            <a:ext cx="11032067" cy="1325563"/>
          </a:xfrm>
        </p:spPr>
        <p:txBody>
          <a:bodyPr>
            <a:noAutofit/>
          </a:bodyPr>
          <a:lstStyle/>
          <a:p>
            <a:r>
              <a:rPr lang="sl-SI" sz="3200" b="1" dirty="0">
                <a:solidFill>
                  <a:schemeClr val="tx2"/>
                </a:solidFill>
                <a:cs typeface="Times New Roman" panose="02020603050405020304" pitchFamily="18" charset="0"/>
              </a:rPr>
              <a:t>2. Nadgradnja testiranja novih psihoaktivnih snovi in prepovedanih drog, z vključitvijo v športu prepovedanih snovi in drugih snovi, ki izboljšujejo telesne sposobnosti in izgled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93209C2E-C7C3-EFDA-084A-214A84A76D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85421" y="4732867"/>
            <a:ext cx="858139" cy="766540"/>
          </a:xfrm>
          <a:prstGeom prst="rect">
            <a:avLst/>
          </a:prstGeom>
        </p:spPr>
      </p:pic>
      <p:graphicFrame>
        <p:nvGraphicFramePr>
          <p:cNvPr id="14" name="Označba mesta vsebine 3">
            <a:extLst>
              <a:ext uri="{FF2B5EF4-FFF2-40B4-BE49-F238E27FC236}">
                <a16:creationId xmlns:a16="http://schemas.microsoft.com/office/drawing/2014/main" id="{657ABB78-ADE0-E7C9-F21D-5F0F26ADD7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9639387"/>
              </p:ext>
            </p:extLst>
          </p:nvPr>
        </p:nvGraphicFramePr>
        <p:xfrm>
          <a:off x="1202047" y="1930400"/>
          <a:ext cx="9941513" cy="4305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5" name="Slika 14">
            <a:extLst>
              <a:ext uri="{FF2B5EF4-FFF2-40B4-BE49-F238E27FC236}">
                <a16:creationId xmlns:a16="http://schemas.microsoft.com/office/drawing/2014/main" id="{0AD68C25-D453-FE5B-9E30-08DD684158E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09149" y="2083713"/>
            <a:ext cx="1188011" cy="1188011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09890648-2258-FC5B-6D26-E0CDAF36756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84849" y="1723106"/>
            <a:ext cx="1188010" cy="1188010"/>
          </a:xfrm>
          <a:prstGeom prst="rect">
            <a:avLst/>
          </a:prstGeom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8DDA6B80-3091-FCCF-9759-3DD1F5CDCC0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61884" y="3118410"/>
            <a:ext cx="1322947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62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BA8AC47-CA40-65B5-AA90-DE9818E47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l-SI" sz="3600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sl-SI" sz="3600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sl-SI" sz="36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sl-SI" sz="4000" b="1" dirty="0">
                <a:solidFill>
                  <a:schemeClr val="accent1">
                    <a:lumMod val="75000"/>
                  </a:schemeClr>
                </a:solidFill>
              </a:rPr>
              <a:t>Preliminarni rezultati raziskave prevalence*</a:t>
            </a:r>
            <a:endParaRPr lang="sl-SI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Označba mesta besedila 16">
            <a:extLst>
              <a:ext uri="{FF2B5EF4-FFF2-40B4-BE49-F238E27FC236}">
                <a16:creationId xmlns:a16="http://schemas.microsoft.com/office/drawing/2014/main" id="{1E23ABE6-26ED-7570-2707-DA7D8A9C8A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/>
              <a:t>Nedovoljene snovi v športu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1DBF712-A3D0-C198-C5CF-4176347CC3A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sl-SI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sl-SI" dirty="0">
              <a:solidFill>
                <a:schemeClr val="tx2"/>
              </a:solidFill>
            </a:endParaRPr>
          </a:p>
        </p:txBody>
      </p:sp>
      <p:sp>
        <p:nvSpPr>
          <p:cNvPr id="13" name="Elipsa 4">
            <a:extLst>
              <a:ext uri="{FF2B5EF4-FFF2-40B4-BE49-F238E27FC236}">
                <a16:creationId xmlns:a16="http://schemas.microsoft.com/office/drawing/2014/main" id="{38BDF15F-306E-8744-04F3-E28E754A400A}"/>
              </a:ext>
            </a:extLst>
          </p:cNvPr>
          <p:cNvSpPr txBox="1"/>
          <p:nvPr/>
        </p:nvSpPr>
        <p:spPr>
          <a:xfrm>
            <a:off x="322325" y="419220"/>
            <a:ext cx="964433" cy="96443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sl-SI" sz="1400" kern="1200" dirty="0"/>
              <a:t>Prevalenca uporabe NSŠD</a:t>
            </a:r>
          </a:p>
        </p:txBody>
      </p:sp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B6BC650C-A582-B2E8-B240-9BC0570432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9014916"/>
              </p:ext>
            </p:extLst>
          </p:nvPr>
        </p:nvGraphicFramePr>
        <p:xfrm>
          <a:off x="839788" y="2746951"/>
          <a:ext cx="4516611" cy="11450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442">
                  <a:extLst>
                    <a:ext uri="{9D8B030D-6E8A-4147-A177-3AD203B41FA5}">
                      <a16:colId xmlns:a16="http://schemas.microsoft.com/office/drawing/2014/main" val="173153266"/>
                    </a:ext>
                  </a:extLst>
                </a:gridCol>
                <a:gridCol w="1105231">
                  <a:extLst>
                    <a:ext uri="{9D8B030D-6E8A-4147-A177-3AD203B41FA5}">
                      <a16:colId xmlns:a16="http://schemas.microsoft.com/office/drawing/2014/main" val="483621501"/>
                    </a:ext>
                  </a:extLst>
                </a:gridCol>
                <a:gridCol w="1022938">
                  <a:extLst>
                    <a:ext uri="{9D8B030D-6E8A-4147-A177-3AD203B41FA5}">
                      <a16:colId xmlns:a16="http://schemas.microsoft.com/office/drawing/2014/main" val="277497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l-SI" dirty="0"/>
                        <a:t>Pozitiven odgovor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/>
                        <a:t>število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l-SI" dirty="0"/>
                        <a:t>delež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7117632"/>
                  </a:ext>
                </a:extLst>
              </a:tr>
              <a:tr h="403341">
                <a:tc>
                  <a:txBody>
                    <a:bodyPr/>
                    <a:lstStyle/>
                    <a:p>
                      <a:r>
                        <a:rPr lang="sl-SI" dirty="0"/>
                        <a:t>Kadarkoli v življenju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47340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l-SI" dirty="0"/>
                        <a:t>V zadnjem letu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l-S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60408664"/>
                  </a:ext>
                </a:extLst>
              </a:tr>
            </a:tbl>
          </a:graphicData>
        </a:graphic>
      </p:graphicFrame>
      <p:pic>
        <p:nvPicPr>
          <p:cNvPr id="11" name="Slika 10">
            <a:extLst>
              <a:ext uri="{FF2B5EF4-FFF2-40B4-BE49-F238E27FC236}">
                <a16:creationId xmlns:a16="http://schemas.microsoft.com/office/drawing/2014/main" id="{536E77C0-AF22-BAEC-96DC-474DF27CCB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68"/>
          <a:stretch>
            <a:fillRect/>
          </a:stretch>
        </p:blipFill>
        <p:spPr bwMode="auto">
          <a:xfrm>
            <a:off x="6040522" y="6261986"/>
            <a:ext cx="1771650" cy="46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33BC294E-28DB-3B07-CB6B-9CEEE7ACD1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587" y="6260716"/>
            <a:ext cx="868680" cy="481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588C6F95-BA3B-1143-D57E-A88DAA99BD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3800" y="6277119"/>
            <a:ext cx="554990" cy="517525"/>
          </a:xfrm>
          <a:prstGeom prst="rect">
            <a:avLst/>
          </a:prstGeom>
        </p:spPr>
      </p:pic>
      <p:grpSp>
        <p:nvGrpSpPr>
          <p:cNvPr id="5" name="Skupina 4">
            <a:extLst>
              <a:ext uri="{FF2B5EF4-FFF2-40B4-BE49-F238E27FC236}">
                <a16:creationId xmlns:a16="http://schemas.microsoft.com/office/drawing/2014/main" id="{9711350C-788A-8910-7C2F-DB8E98CF078A}"/>
              </a:ext>
            </a:extLst>
          </p:cNvPr>
          <p:cNvGrpSpPr/>
          <p:nvPr/>
        </p:nvGrpSpPr>
        <p:grpSpPr>
          <a:xfrm>
            <a:off x="6811712" y="2454563"/>
            <a:ext cx="5188595" cy="3250761"/>
            <a:chOff x="6697274" y="1677023"/>
            <a:chExt cx="5188595" cy="3250761"/>
          </a:xfrm>
        </p:grpSpPr>
        <p:pic>
          <p:nvPicPr>
            <p:cNvPr id="6" name="Slika 5">
              <a:extLst>
                <a:ext uri="{FF2B5EF4-FFF2-40B4-BE49-F238E27FC236}">
                  <a16:creationId xmlns:a16="http://schemas.microsoft.com/office/drawing/2014/main" id="{973A7763-D920-E950-31AE-522F3DC16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6697274" y="2003277"/>
              <a:ext cx="4896108" cy="2924507"/>
            </a:xfrm>
            <a:prstGeom prst="rect">
              <a:avLst/>
            </a:prstGeom>
          </p:spPr>
        </p:pic>
        <p:sp>
          <p:nvSpPr>
            <p:cNvPr id="7" name="PoljeZBesedilom 6">
              <a:extLst>
                <a:ext uri="{FF2B5EF4-FFF2-40B4-BE49-F238E27FC236}">
                  <a16:creationId xmlns:a16="http://schemas.microsoft.com/office/drawing/2014/main" id="{41073A46-580F-46BF-001D-EA739A83A308}"/>
                </a:ext>
              </a:extLst>
            </p:cNvPr>
            <p:cNvSpPr txBox="1"/>
            <p:nvPr/>
          </p:nvSpPr>
          <p:spPr>
            <a:xfrm>
              <a:off x="6811909" y="1677023"/>
              <a:ext cx="5073960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l-SI" sz="1600" dirty="0"/>
                <a:t>Kako sprejemljivo se vam zdi jemanje nedovoljenih snovi za izboljšanje telesnih zmogljivosti in/ ali izgleda**?</a:t>
              </a:r>
            </a:p>
          </p:txBody>
        </p:sp>
      </p:grpSp>
      <p:sp>
        <p:nvSpPr>
          <p:cNvPr id="8" name="PoljeZBesedilom 7">
            <a:extLst>
              <a:ext uri="{FF2B5EF4-FFF2-40B4-BE49-F238E27FC236}">
                <a16:creationId xmlns:a16="http://schemas.microsoft.com/office/drawing/2014/main" id="{EFC7EC80-501A-FC91-77CD-B601212AD4E8}"/>
              </a:ext>
            </a:extLst>
          </p:cNvPr>
          <p:cNvSpPr txBox="1"/>
          <p:nvPr/>
        </p:nvSpPr>
        <p:spPr>
          <a:xfrm>
            <a:off x="8492681" y="5568156"/>
            <a:ext cx="456292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l-SI" sz="1200" dirty="0"/>
              <a:t>**Odgovori rekreativcev, ki NE jemljejo teh snovi</a:t>
            </a:r>
          </a:p>
        </p:txBody>
      </p:sp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6B08A432-7D3B-6A2F-FAF1-DB073F346722}"/>
              </a:ext>
            </a:extLst>
          </p:cNvPr>
          <p:cNvSpPr txBox="1"/>
          <p:nvPr/>
        </p:nvSpPr>
        <p:spPr>
          <a:xfrm>
            <a:off x="839788" y="5845155"/>
            <a:ext cx="456292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l-SI" sz="1200" dirty="0"/>
              <a:t>*ovrednotenih 440 vprašalnikov od predvidenih 1000</a:t>
            </a:r>
          </a:p>
        </p:txBody>
      </p:sp>
    </p:spTree>
    <p:extLst>
      <p:ext uri="{BB962C8B-B14F-4D97-AF65-F5344CB8AC3E}">
        <p14:creationId xmlns:p14="http://schemas.microsoft.com/office/powerpoint/2010/main" val="4291923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1E1219EF-2121-1EA7-6805-1A8F911A8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Cilj: eliminacija hepatitisa C med uporabniki drog</a:t>
            </a:r>
          </a:p>
          <a:p>
            <a:r>
              <a:rPr lang="sl-SI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Stanje: v iskanju rešitve in dogovorih glede ustreznih postopkov</a:t>
            </a:r>
          </a:p>
          <a:p>
            <a:pPr marL="0" indent="0">
              <a:buNone/>
            </a:pPr>
            <a:endParaRPr lang="sl-SI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sl-SI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Naslov 1">
            <a:extLst>
              <a:ext uri="{FF2B5EF4-FFF2-40B4-BE49-F238E27FC236}">
                <a16:creationId xmlns:a16="http://schemas.microsoft.com/office/drawing/2014/main" id="{E8357180-3B53-ADBA-8EB0-88DABCF8DDB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l-SI" sz="3600" b="1" dirty="0">
                <a:solidFill>
                  <a:schemeClr val="accent1">
                    <a:lumMod val="75000"/>
                  </a:schemeClr>
                </a:solidFill>
              </a:rPr>
              <a:t>3. Vzpostavitev mobilne ambulante z namenom odkrivanja in zdravljenja hepatitisa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F89DD5FB-BF08-8D49-D7DA-2617F018BE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68"/>
          <a:stretch>
            <a:fillRect/>
          </a:stretch>
        </p:blipFill>
        <p:spPr bwMode="auto">
          <a:xfrm>
            <a:off x="6108888" y="6276432"/>
            <a:ext cx="1771650" cy="46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4E13E0C7-D3AA-1CDC-CC91-5ACE5D6C58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53" y="6275162"/>
            <a:ext cx="868680" cy="481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C89B156-C443-3698-CCF9-27834D7392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8797" y="6224997"/>
            <a:ext cx="554990" cy="51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63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Z_ANG">
  <a:themeElements>
    <a:clrScheme name="DU 2010">
      <a:dk1>
        <a:srgbClr val="999999"/>
      </a:dk1>
      <a:lt1>
        <a:sysClr val="window" lastClr="FFFFFF"/>
      </a:lt1>
      <a:dk2>
        <a:srgbClr val="000000"/>
      </a:dk2>
      <a:lt2>
        <a:srgbClr val="D8D8D8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11745</TotalTime>
  <Words>436</Words>
  <Application>Microsoft Office PowerPoint</Application>
  <PresentationFormat>Širokozaslonsko</PresentationFormat>
  <Paragraphs>76</Paragraphs>
  <Slides>7</Slides>
  <Notes>5</Notes>
  <HiddenSlides>0</HiddenSlides>
  <MMClips>0</MMClips>
  <ScaleCrop>false</ScaleCrop>
  <HeadingPairs>
    <vt:vector size="6" baseType="variant">
      <vt:variant>
        <vt:lpstr>Uporabljene pisave</vt:lpstr>
      </vt:variant>
      <vt:variant>
        <vt:i4>6</vt:i4>
      </vt:variant>
      <vt:variant>
        <vt:lpstr>Tema</vt:lpstr>
      </vt:variant>
      <vt:variant>
        <vt:i4>2</vt:i4>
      </vt:variant>
      <vt:variant>
        <vt:lpstr>Naslovi diapozitivov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Republika</vt:lpstr>
      <vt:lpstr>Symbol</vt:lpstr>
      <vt:lpstr>Wingdings</vt:lpstr>
      <vt:lpstr>Officeova tema</vt:lpstr>
      <vt:lpstr>MZ_ANG</vt:lpstr>
      <vt:lpstr> Projekti v okviru nove perspektive EU kohezijske politike 2021-2027   Evropski socialni sklad       </vt:lpstr>
      <vt:lpstr>Vzpostavitev stične točke za načrtovanje, razvoj, koordinacijo in spremljanje pilotnih programov na področju prepovedanih drog in prepovedanih snovi v športu</vt:lpstr>
      <vt:lpstr>1. krepitev delovanja CPZOPD z novimi kadri in vsebinami  Sodelovanje med službami in kontinuiteta pomoči</vt:lpstr>
      <vt:lpstr>Novi kadri, nove storitve</vt:lpstr>
      <vt:lpstr>2. Nadgradnja testiranja novih psihoaktivnih snovi in prepovedanih drog, z vključitvijo v športu prepovedanih snovi in drugih snovi, ki izboljšujejo telesne sposobnosti in izgled</vt:lpstr>
      <vt:lpstr>   Preliminarni rezultati raziskave prevalence*</vt:lpstr>
      <vt:lpstr>PowerPointova predstavitev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 športu prepovedane snovi in druge snovi z vplivom na zmogljivost in izgled    - tveganje za javno zdravje</dc:title>
  <dc:creator>Julijana Zucchiati Godina</dc:creator>
  <cp:lastModifiedBy>Jože Hren</cp:lastModifiedBy>
  <cp:revision>61</cp:revision>
  <cp:lastPrinted>2024-06-05T13:06:29Z</cp:lastPrinted>
  <dcterms:created xsi:type="dcterms:W3CDTF">2024-04-23T05:46:54Z</dcterms:created>
  <dcterms:modified xsi:type="dcterms:W3CDTF">2024-06-14T08:54:45Z</dcterms:modified>
</cp:coreProperties>
</file>